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9" r:id="rId24"/>
    <p:sldId id="310" r:id="rId25"/>
    <p:sldId id="311" r:id="rId26"/>
    <p:sldId id="312" r:id="rId27"/>
    <p:sldId id="319" r:id="rId28"/>
    <p:sldId id="432" r:id="rId29"/>
    <p:sldId id="320" r:id="rId30"/>
    <p:sldId id="431" r:id="rId31"/>
    <p:sldId id="321" r:id="rId32"/>
    <p:sldId id="322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76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7" r:id="rId78"/>
    <p:sldId id="358" r:id="rId79"/>
    <p:sldId id="360" r:id="rId80"/>
    <p:sldId id="361" r:id="rId81"/>
    <p:sldId id="362" r:id="rId82"/>
    <p:sldId id="363" r:id="rId83"/>
    <p:sldId id="364" r:id="rId84"/>
    <p:sldId id="365" r:id="rId85"/>
    <p:sldId id="366" r:id="rId86"/>
    <p:sldId id="367" r:id="rId87"/>
    <p:sldId id="368" r:id="rId88"/>
    <p:sldId id="369" r:id="rId89"/>
    <p:sldId id="416" r:id="rId90"/>
    <p:sldId id="429" r:id="rId91"/>
    <p:sldId id="425" r:id="rId92"/>
    <p:sldId id="426" r:id="rId93"/>
    <p:sldId id="427" r:id="rId94"/>
    <p:sldId id="428" r:id="rId95"/>
    <p:sldId id="430" r:id="rId96"/>
    <p:sldId id="417" r:id="rId97"/>
    <p:sldId id="418" r:id="rId98"/>
    <p:sldId id="422" r:id="rId99"/>
    <p:sldId id="423" r:id="rId100"/>
    <p:sldId id="413" r:id="rId101"/>
    <p:sldId id="414" r:id="rId102"/>
    <p:sldId id="415" r:id="rId103"/>
    <p:sldId id="273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EB93F-BBD0-4FDC-9E01-D72E8046CEDE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48A0A-7FC4-46DD-9285-EF8AE63B2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8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#_ENREF_28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5DFC455-5A91-4945-96E5-674292BA49D3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120835" name="Text Box 1"/>
          <p:cNvSpPr txBox="1">
            <a:spLocks noChangeArrowheads="1"/>
          </p:cNvSpPr>
          <p:nvPr/>
        </p:nvSpPr>
        <p:spPr bwMode="auto">
          <a:xfrm>
            <a:off x="1180207" y="686405"/>
            <a:ext cx="4499074" cy="3427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20836" name="Rectangle 2"/>
          <p:cNvSpPr>
            <a:spLocks noGrp="1" noChangeArrowheads="1"/>
          </p:cNvSpPr>
          <p:nvPr>
            <p:ph type="body"/>
          </p:nvPr>
        </p:nvSpPr>
        <p:spPr>
          <a:xfrm>
            <a:off x="686098" y="4343703"/>
            <a:ext cx="5472410" cy="4100286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0C31840-A3DF-4C8E-A311-818E07ADB624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31075" name="Text Box 1"/>
          <p:cNvSpPr txBox="1">
            <a:spLocks noChangeArrowheads="1"/>
          </p:cNvSpPr>
          <p:nvPr/>
        </p:nvSpPr>
        <p:spPr bwMode="auto">
          <a:xfrm>
            <a:off x="1180208" y="686405"/>
            <a:ext cx="4497586" cy="342597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31076" name="Rectangle 2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1180207" y="686405"/>
            <a:ext cx="4500563" cy="3427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lIns="86486" tIns="43243" rIns="86486" bIns="43243" anchor="ctr"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ext Box 2"/>
          <p:cNvSpPr txBox="1">
            <a:spLocks noChangeArrowheads="1"/>
          </p:cNvSpPr>
          <p:nvPr/>
        </p:nvSpPr>
        <p:spPr bwMode="auto">
          <a:xfrm>
            <a:off x="1180207" y="686405"/>
            <a:ext cx="4500563" cy="3427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lIns="86486" tIns="43243" rIns="86486" bIns="43243" anchor="ctr"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1180207" y="686405"/>
            <a:ext cx="4500563" cy="3427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lIns="86486" tIns="43243" rIns="86486" bIns="43243" anchor="ctr"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7763" y="685800"/>
            <a:ext cx="4548187" cy="341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3246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1100" dirty="0" err="1">
                <a:latin typeface="Times New Roman" pitchFamily="16" charset="0"/>
              </a:rPr>
              <a:t>Kliem</a:t>
            </a:r>
            <a:r>
              <a:rPr lang="en-US" sz="1100" dirty="0">
                <a:latin typeface="Times New Roman" pitchFamily="16" charset="0"/>
              </a:rPr>
              <a:t> et al (2010) show that when D1 receptors in </a:t>
            </a:r>
            <a:r>
              <a:rPr lang="en-US" sz="1100" dirty="0" err="1">
                <a:latin typeface="Times New Roman" pitchFamily="16" charset="0"/>
              </a:rPr>
              <a:t>GPi</a:t>
            </a:r>
            <a:r>
              <a:rPr lang="en-US" sz="1100" dirty="0">
                <a:latin typeface="Times New Roman" pitchFamily="16" charset="0"/>
              </a:rPr>
              <a:t>, which are primarily located on the axons of </a:t>
            </a:r>
            <a:r>
              <a:rPr lang="en-US" sz="1100" dirty="0" err="1">
                <a:latin typeface="Times New Roman" pitchFamily="16" charset="0"/>
              </a:rPr>
              <a:t>GABAergic</a:t>
            </a:r>
            <a:r>
              <a:rPr lang="en-US" sz="1100" dirty="0">
                <a:latin typeface="Times New Roman" pitchFamily="16" charset="0"/>
              </a:rPr>
              <a:t> </a:t>
            </a:r>
            <a:r>
              <a:rPr lang="en-US" sz="1100" dirty="0" err="1">
                <a:latin typeface="Times New Roman" pitchFamily="16" charset="0"/>
              </a:rPr>
              <a:t>striato-pallidal</a:t>
            </a:r>
            <a:r>
              <a:rPr lang="en-US" sz="1100" dirty="0">
                <a:latin typeface="Times New Roman" pitchFamily="16" charset="0"/>
              </a:rPr>
              <a:t> projections, are activated, firing levels of </a:t>
            </a:r>
            <a:r>
              <a:rPr lang="en-US" sz="1100" dirty="0" err="1">
                <a:latin typeface="Times New Roman" pitchFamily="16" charset="0"/>
              </a:rPr>
              <a:t>GPi</a:t>
            </a:r>
            <a:r>
              <a:rPr lang="en-US" sz="1100" dirty="0">
                <a:latin typeface="Times New Roman" pitchFamily="16" charset="0"/>
              </a:rPr>
              <a:t> neurons are reduced (</a:t>
            </a:r>
            <a:r>
              <a:rPr lang="en-US" sz="1100" dirty="0" err="1">
                <a:latin typeface="Times New Roman" pitchFamily="16" charset="0"/>
                <a:hlinkClick r:id="rId3" action="ppaction://hlinkfile"/>
              </a:rPr>
              <a:t>Kliem</a:t>
            </a:r>
            <a:r>
              <a:rPr lang="en-US" sz="1100" dirty="0">
                <a:latin typeface="Times New Roman" pitchFamily="16" charset="0"/>
                <a:hlinkClick r:id="rId3" action="ppaction://hlinkfile"/>
              </a:rPr>
              <a:t>, </a:t>
            </a:r>
            <a:r>
              <a:rPr lang="en-US" sz="1100" dirty="0" err="1">
                <a:latin typeface="Times New Roman" pitchFamily="16" charset="0"/>
                <a:hlinkClick r:id="rId3" action="ppaction://hlinkfile"/>
              </a:rPr>
              <a:t>Maidment</a:t>
            </a:r>
            <a:r>
              <a:rPr lang="en-US" sz="1100" dirty="0">
                <a:latin typeface="Times New Roman" pitchFamily="16" charset="0"/>
                <a:hlinkClick r:id="rId3" action="ppaction://hlinkfile"/>
              </a:rPr>
              <a:t> et al. 2007</a:t>
            </a:r>
            <a:r>
              <a:rPr lang="en-US" sz="1100" dirty="0">
                <a:latin typeface="Times New Roman" pitchFamily="16" charset="0"/>
              </a:rPr>
              <a:t>). 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24ECDF87-BF4D-456D-811F-D2CCD90703A8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1180207" y="686405"/>
            <a:ext cx="4500563" cy="3427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lIns="86486" tIns="43243" rIns="86486" bIns="43243" anchor="ctr"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2"/>
          <p:cNvSpPr txBox="1">
            <a:spLocks noChangeArrowheads="1"/>
          </p:cNvSpPr>
          <p:nvPr/>
        </p:nvSpPr>
        <p:spPr bwMode="auto">
          <a:xfrm>
            <a:off x="1180207" y="686405"/>
            <a:ext cx="4500563" cy="3427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lIns="86486" tIns="43243" rIns="86486" bIns="43243" anchor="ctr"/>
          <a:lstStyle/>
          <a:p>
            <a:pPr eaLnBrk="1" hangingPunct="1"/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7763" y="685800"/>
            <a:ext cx="4548187" cy="3413125"/>
          </a:xfrm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84846CE-1B58-4CE6-AD43-039C1CAD3EB7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21866C4-635F-4757-877A-FC139E0FCFA4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144387" name="Text Box 1"/>
          <p:cNvSpPr txBox="1">
            <a:spLocks noChangeArrowheads="1"/>
          </p:cNvSpPr>
          <p:nvPr/>
        </p:nvSpPr>
        <p:spPr bwMode="auto">
          <a:xfrm>
            <a:off x="1180207" y="686405"/>
            <a:ext cx="4493121" cy="3421441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44388" name="Rectangle 2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F236D80-E2AA-4E46-B83C-FEE3E3A05922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123907" name="Text Box 1"/>
          <p:cNvSpPr txBox="1">
            <a:spLocks noChangeArrowheads="1"/>
          </p:cNvSpPr>
          <p:nvPr/>
        </p:nvSpPr>
        <p:spPr bwMode="auto">
          <a:xfrm>
            <a:off x="1180207" y="687917"/>
            <a:ext cx="4499074" cy="34274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23908" name="Rectangle 2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7663F86-1CA6-485A-9B2D-08464FDC71E8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124931" name="Text Box 1"/>
          <p:cNvSpPr txBox="1">
            <a:spLocks noChangeArrowheads="1"/>
          </p:cNvSpPr>
          <p:nvPr/>
        </p:nvSpPr>
        <p:spPr bwMode="auto">
          <a:xfrm>
            <a:off x="1180207" y="686405"/>
            <a:ext cx="4499074" cy="3427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24932" name="Rectangle 2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C4E33E4-2EBD-49F0-B489-8B1D6A70AED1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1280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52950" cy="3414713"/>
          </a:xfrm>
          <a:ln/>
        </p:spPr>
      </p:sp>
      <p:sp>
        <p:nvSpPr>
          <p:cNvPr id="1280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3703"/>
            <a:ext cx="5472410" cy="4106333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84737" algn="l"/>
                <a:tab pos="1369474" algn="l"/>
                <a:tab pos="2054211" algn="l"/>
                <a:tab pos="2738948" algn="l"/>
              </a:tabLst>
              <a:defRPr sz="23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eaLnBrk="0" hangingPunct="0">
              <a:tabLst>
                <a:tab pos="684737" algn="l"/>
                <a:tab pos="1369474" algn="l"/>
                <a:tab pos="2054211" algn="l"/>
                <a:tab pos="2738948" algn="l"/>
              </a:tabLst>
              <a:defRPr sz="23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eaLnBrk="0" hangingPunct="0">
              <a:tabLst>
                <a:tab pos="684737" algn="l"/>
                <a:tab pos="1369474" algn="l"/>
                <a:tab pos="2054211" algn="l"/>
                <a:tab pos="2738948" algn="l"/>
              </a:tabLst>
              <a:defRPr sz="23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eaLnBrk="0" hangingPunct="0">
              <a:tabLst>
                <a:tab pos="684737" algn="l"/>
                <a:tab pos="1369474" algn="l"/>
                <a:tab pos="2054211" algn="l"/>
                <a:tab pos="2738948" algn="l"/>
              </a:tabLst>
              <a:defRPr sz="23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eaLnBrk="0" hangingPunct="0">
              <a:tabLst>
                <a:tab pos="684737" algn="l"/>
                <a:tab pos="1369474" algn="l"/>
                <a:tab pos="2054211" algn="l"/>
                <a:tab pos="2738948" algn="l"/>
              </a:tabLst>
              <a:defRPr sz="23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378560" indent="-216233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84737" algn="l"/>
                <a:tab pos="1369474" algn="l"/>
                <a:tab pos="2054211" algn="l"/>
                <a:tab pos="2738948" algn="l"/>
              </a:tabLst>
              <a:defRPr sz="23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811026" indent="-216233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84737" algn="l"/>
                <a:tab pos="1369474" algn="l"/>
                <a:tab pos="2054211" algn="l"/>
                <a:tab pos="2738948" algn="l"/>
              </a:tabLst>
              <a:defRPr sz="23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243491" indent="-216233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84737" algn="l"/>
                <a:tab pos="1369474" algn="l"/>
                <a:tab pos="2054211" algn="l"/>
                <a:tab pos="2738948" algn="l"/>
              </a:tabLst>
              <a:defRPr sz="23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675957" indent="-216233" defTabSz="43246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684737" algn="l"/>
                <a:tab pos="1369474" algn="l"/>
                <a:tab pos="2054211" algn="l"/>
                <a:tab pos="2738948" algn="l"/>
              </a:tabLst>
              <a:defRPr sz="23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pPr eaLnBrk="1" hangingPunct="1"/>
            <a:fld id="{7223F3E9-3658-4EFA-A6BD-06E28D33035E}" type="slidenum">
              <a:rPr lang="en-US" sz="1100">
                <a:solidFill>
                  <a:srgbClr val="000000"/>
                </a:solidFill>
                <a:ea typeface="Arial Unicode MS" pitchFamily="34" charset="-128"/>
              </a:rPr>
              <a:pPr eaLnBrk="1" hangingPunct="1"/>
              <a:t>34</a:t>
            </a:fld>
            <a:endParaRPr lang="en-US" sz="1100">
              <a:solidFill>
                <a:srgbClr val="000000"/>
              </a:solidFill>
              <a:ea typeface="Arial Unicode MS" pitchFamily="34" charset="-128"/>
            </a:endParaRPr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178719" y="687917"/>
            <a:ext cx="4500563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82B5112-8B52-4F68-BD79-43B8F05FD287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180207" y="686405"/>
            <a:ext cx="4499074" cy="3427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0C31840-A3DF-4C8E-A311-818E07ADB624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131075" name="Text Box 1"/>
          <p:cNvSpPr txBox="1">
            <a:spLocks noChangeArrowheads="1"/>
          </p:cNvSpPr>
          <p:nvPr/>
        </p:nvSpPr>
        <p:spPr bwMode="auto">
          <a:xfrm>
            <a:off x="1180208" y="686405"/>
            <a:ext cx="4497586" cy="342597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31076" name="Rectangle 2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24AE293-D4EC-4948-A3D1-65963A7D6EBC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180207" y="686405"/>
            <a:ext cx="4499074" cy="342748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87BD99F-7488-49F6-AF60-648D5B02C20D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180208" y="686405"/>
            <a:ext cx="4497586" cy="3425976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6493" tIns="43247" rIns="86493" bIns="43247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686098" y="4343704"/>
            <a:ext cx="5472410" cy="4192511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52600"/>
            <a:ext cx="7756525" cy="1127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70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56525" cy="1127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02063" cy="3870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0263" y="1981200"/>
            <a:ext cx="3802062" cy="1858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0263" y="3992563"/>
            <a:ext cx="3802062" cy="1858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54480-A3CB-446A-B390-1CC0961084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4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nhub.com/en/library/anatomy/subcortical-structures-anatomy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eg"/><Relationship Id="rId4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eg"/><Relationship Id="rId4" Type="http://schemas.openxmlformats.org/officeDocument/2006/relationships/image" Target="../media/image5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8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7" Type="http://schemas.openxmlformats.org/officeDocument/2006/relationships/image" Target="../media/image90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tiff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tiff"/><Relationship Id="rId4" Type="http://schemas.openxmlformats.org/officeDocument/2006/relationships/image" Target="../media/image99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tiff"/><Relationship Id="rId4" Type="http://schemas.openxmlformats.org/officeDocument/2006/relationships/image" Target="../media/image103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iff"/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tiff"/><Relationship Id="rId5" Type="http://schemas.openxmlformats.org/officeDocument/2006/relationships/image" Target="../media/image108.tiff"/><Relationship Id="rId4" Type="http://schemas.openxmlformats.org/officeDocument/2006/relationships/image" Target="../media/image107.tif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SIMPLIFYING THE BRAIN: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A Vision for Neuroscience Research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876800"/>
            <a:ext cx="6400800" cy="1752600"/>
          </a:xfrm>
        </p:spPr>
        <p:txBody>
          <a:bodyPr/>
          <a:lstStyle/>
          <a:p>
            <a:r>
              <a:rPr lang="en-US" dirty="0" smtClean="0"/>
              <a:t>V. </a:t>
            </a:r>
            <a:r>
              <a:rPr lang="en-US" dirty="0" err="1" smtClean="0"/>
              <a:t>Srinivasa</a:t>
            </a:r>
            <a:r>
              <a:rPr lang="en-US" dirty="0" smtClean="0"/>
              <a:t> </a:t>
            </a:r>
            <a:r>
              <a:rPr lang="en-US" dirty="0" err="1" smtClean="0"/>
              <a:t>Chakravarthy</a:t>
            </a:r>
            <a:endParaRPr lang="en-US" dirty="0" smtClean="0"/>
          </a:p>
          <a:p>
            <a:r>
              <a:rPr lang="en-US" dirty="0" smtClean="0"/>
              <a:t>Department of Biotechnology</a:t>
            </a:r>
          </a:p>
          <a:p>
            <a:r>
              <a:rPr lang="en-US" dirty="0" smtClean="0"/>
              <a:t>IIT Madras.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819400" y="714504"/>
            <a:ext cx="3048000" cy="2181096"/>
            <a:chOff x="3505200" y="714504"/>
            <a:chExt cx="2074169" cy="1266696"/>
          </a:xfrm>
        </p:grpSpPr>
        <p:sp>
          <p:nvSpPr>
            <p:cNvPr id="5" name="Freeform 4"/>
            <p:cNvSpPr/>
            <p:nvPr/>
          </p:nvSpPr>
          <p:spPr>
            <a:xfrm>
              <a:off x="3505200" y="714504"/>
              <a:ext cx="2074169" cy="1266696"/>
            </a:xfrm>
            <a:custGeom>
              <a:avLst/>
              <a:gdLst>
                <a:gd name="connsiteX0" fmla="*/ 218216 w 1238074"/>
                <a:gd name="connsiteY0" fmla="*/ 570801 h 795088"/>
                <a:gd name="connsiteX1" fmla="*/ 2556 w 1238074"/>
                <a:gd name="connsiteY1" fmla="*/ 372394 h 795088"/>
                <a:gd name="connsiteX2" fmla="*/ 347612 w 1238074"/>
                <a:gd name="connsiteY2" fmla="*/ 96348 h 795088"/>
                <a:gd name="connsiteX3" fmla="*/ 787560 w 1238074"/>
                <a:gd name="connsiteY3" fmla="*/ 1458 h 795088"/>
                <a:gd name="connsiteX4" fmla="*/ 1132616 w 1238074"/>
                <a:gd name="connsiteY4" fmla="*/ 156733 h 795088"/>
                <a:gd name="connsiteX5" fmla="*/ 1236133 w 1238074"/>
                <a:gd name="connsiteY5" fmla="*/ 458658 h 795088"/>
                <a:gd name="connsiteX6" fmla="*/ 1063605 w 1238074"/>
                <a:gd name="connsiteY6" fmla="*/ 682945 h 795088"/>
                <a:gd name="connsiteX7" fmla="*/ 580526 w 1238074"/>
                <a:gd name="connsiteY7" fmla="*/ 795088 h 795088"/>
                <a:gd name="connsiteX8" fmla="*/ 278601 w 1238074"/>
                <a:gd name="connsiteY8" fmla="*/ 682945 h 795088"/>
                <a:gd name="connsiteX9" fmla="*/ 778933 w 1238074"/>
                <a:gd name="connsiteY9" fmla="*/ 337888 h 79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074" h="795088">
                  <a:moveTo>
                    <a:pt x="218216" y="570801"/>
                  </a:moveTo>
                  <a:cubicBezTo>
                    <a:pt x="99603" y="511135"/>
                    <a:pt x="-19010" y="451469"/>
                    <a:pt x="2556" y="372394"/>
                  </a:cubicBezTo>
                  <a:cubicBezTo>
                    <a:pt x="24122" y="293318"/>
                    <a:pt x="216778" y="158171"/>
                    <a:pt x="347612" y="96348"/>
                  </a:cubicBezTo>
                  <a:cubicBezTo>
                    <a:pt x="478446" y="34525"/>
                    <a:pt x="656726" y="-8606"/>
                    <a:pt x="787560" y="1458"/>
                  </a:cubicBezTo>
                  <a:cubicBezTo>
                    <a:pt x="918394" y="11522"/>
                    <a:pt x="1057854" y="80533"/>
                    <a:pt x="1132616" y="156733"/>
                  </a:cubicBezTo>
                  <a:cubicBezTo>
                    <a:pt x="1207378" y="232933"/>
                    <a:pt x="1247635" y="370956"/>
                    <a:pt x="1236133" y="458658"/>
                  </a:cubicBezTo>
                  <a:cubicBezTo>
                    <a:pt x="1224631" y="546360"/>
                    <a:pt x="1172873" y="626873"/>
                    <a:pt x="1063605" y="682945"/>
                  </a:cubicBezTo>
                  <a:cubicBezTo>
                    <a:pt x="954337" y="739017"/>
                    <a:pt x="711360" y="795088"/>
                    <a:pt x="580526" y="795088"/>
                  </a:cubicBezTo>
                  <a:cubicBezTo>
                    <a:pt x="449692" y="795088"/>
                    <a:pt x="245533" y="759145"/>
                    <a:pt x="278601" y="682945"/>
                  </a:cubicBezTo>
                  <a:cubicBezTo>
                    <a:pt x="311669" y="606745"/>
                    <a:pt x="545301" y="472316"/>
                    <a:pt x="778933" y="337888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4503563" y="728234"/>
              <a:ext cx="164154" cy="698626"/>
            </a:xfrm>
            <a:custGeom>
              <a:avLst/>
              <a:gdLst>
                <a:gd name="connsiteX0" fmla="*/ 97984 w 97984"/>
                <a:gd name="connsiteY0" fmla="*/ 0 h 353683"/>
                <a:gd name="connsiteX1" fmla="*/ 11720 w 97984"/>
                <a:gd name="connsiteY1" fmla="*/ 232913 h 353683"/>
                <a:gd name="connsiteX2" fmla="*/ 3093 w 97984"/>
                <a:gd name="connsiteY2" fmla="*/ 353683 h 35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84" h="353683">
                  <a:moveTo>
                    <a:pt x="97984" y="0"/>
                  </a:moveTo>
                  <a:cubicBezTo>
                    <a:pt x="62759" y="86983"/>
                    <a:pt x="27535" y="173966"/>
                    <a:pt x="11720" y="232913"/>
                  </a:cubicBezTo>
                  <a:cubicBezTo>
                    <a:pt x="-4095" y="291860"/>
                    <a:pt x="-501" y="322771"/>
                    <a:pt x="3093" y="353683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834683" y="1615901"/>
              <a:ext cx="245684" cy="54973"/>
            </a:xfrm>
            <a:custGeom>
              <a:avLst/>
              <a:gdLst>
                <a:gd name="connsiteX0" fmla="*/ 0 w 146649"/>
                <a:gd name="connsiteY0" fmla="*/ 0 h 34506"/>
                <a:gd name="connsiteX1" fmla="*/ 146649 w 146649"/>
                <a:gd name="connsiteY1" fmla="*/ 34506 h 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49" h="34506">
                  <a:moveTo>
                    <a:pt x="0" y="0"/>
                  </a:moveTo>
                  <a:lnTo>
                    <a:pt x="146649" y="34506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20222443">
              <a:off x="3725195" y="1561846"/>
              <a:ext cx="166682" cy="381505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906592" y="1142999"/>
              <a:ext cx="1351208" cy="590909"/>
            </a:xfrm>
            <a:custGeom>
              <a:avLst/>
              <a:gdLst>
                <a:gd name="connsiteX0" fmla="*/ 0 w 862642"/>
                <a:gd name="connsiteY0" fmla="*/ 661442 h 661442"/>
                <a:gd name="connsiteX1" fmla="*/ 569344 w 862642"/>
                <a:gd name="connsiteY1" fmla="*/ 74846 h 661442"/>
                <a:gd name="connsiteX2" fmla="*/ 776378 w 862642"/>
                <a:gd name="connsiteY2" fmla="*/ 14461 h 661442"/>
                <a:gd name="connsiteX3" fmla="*/ 862642 w 862642"/>
                <a:gd name="connsiteY3" fmla="*/ 135231 h 6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42" h="661442">
                  <a:moveTo>
                    <a:pt x="0" y="661442"/>
                  </a:moveTo>
                  <a:cubicBezTo>
                    <a:pt x="219974" y="422059"/>
                    <a:pt x="439948" y="182676"/>
                    <a:pt x="569344" y="74846"/>
                  </a:cubicBezTo>
                  <a:cubicBezTo>
                    <a:pt x="698740" y="-32984"/>
                    <a:pt x="727495" y="4397"/>
                    <a:pt x="776378" y="14461"/>
                  </a:cubicBezTo>
                  <a:cubicBezTo>
                    <a:pt x="825261" y="24525"/>
                    <a:pt x="843951" y="79878"/>
                    <a:pt x="862642" y="135231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59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09600"/>
            <a:ext cx="260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3. Big data …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181"/>
            <a:ext cx="419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11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5387204" cy="35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19523" y="640080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(Wiki)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Whole Brain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5562600"/>
            <a:ext cx="5822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Adult human brain: 100 billion neurons</a:t>
            </a:r>
          </a:p>
          <a:p>
            <a:r>
              <a:rPr lang="en-US" sz="2400" dirty="0" smtClean="0"/>
              <a:t>Proposed model: 10 million neurons (</a:t>
            </a:r>
            <a:r>
              <a:rPr lang="en-US" sz="2400" dirty="0" err="1" smtClean="0"/>
              <a:t>approx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43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53"/>
            <a:ext cx="9161601" cy="684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24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6169" y="6050355"/>
            <a:ext cx="8406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Create interdisciplinary teams that take an </a:t>
            </a:r>
            <a:r>
              <a:rPr lang="en-US" sz="2400" smtClean="0"/>
              <a:t>ENGINEERING APPROACH To </a:t>
            </a:r>
            <a:r>
              <a:rPr lang="en-US" sz="2400" dirty="0" smtClean="0"/>
              <a:t>NEUROSCIENCE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2815" y="97043"/>
            <a:ext cx="8229600" cy="1143000"/>
          </a:xfrm>
        </p:spPr>
        <p:txBody>
          <a:bodyPr/>
          <a:lstStyle/>
          <a:p>
            <a:r>
              <a:rPr lang="en-US" dirty="0" smtClean="0"/>
              <a:t>INTEGRATED APPROACH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211288"/>
            <a:ext cx="8534401" cy="48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6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272" y="776177"/>
            <a:ext cx="5798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“They who behold the One, </a:t>
            </a:r>
            <a:endParaRPr lang="en-US" sz="2800" dirty="0" smtClean="0"/>
          </a:p>
          <a:p>
            <a:r>
              <a:rPr lang="en-US" sz="2800" dirty="0" smtClean="0"/>
              <a:t>In </a:t>
            </a:r>
            <a:r>
              <a:rPr lang="en-US" sz="2800" dirty="0"/>
              <a:t>all the changing manifoldness </a:t>
            </a:r>
            <a:endParaRPr lang="en-US" sz="2800" dirty="0" smtClean="0"/>
          </a:p>
          <a:p>
            <a:r>
              <a:rPr lang="en-US" sz="2800" dirty="0" smtClean="0"/>
              <a:t>Of </a:t>
            </a:r>
            <a:r>
              <a:rPr lang="en-US" sz="2800" dirty="0"/>
              <a:t>the universe, </a:t>
            </a:r>
            <a:endParaRPr lang="en-US" sz="2800" dirty="0" smtClean="0"/>
          </a:p>
          <a:p>
            <a:r>
              <a:rPr lang="en-US" sz="2800" dirty="0" smtClean="0"/>
              <a:t>Unto </a:t>
            </a:r>
            <a:r>
              <a:rPr lang="en-US" sz="2800" dirty="0"/>
              <a:t>them belongs the eternal truth, </a:t>
            </a:r>
            <a:endParaRPr lang="en-US" sz="2800" dirty="0" smtClean="0"/>
          </a:p>
          <a:p>
            <a:r>
              <a:rPr lang="en-US" sz="2800" dirty="0"/>
              <a:t>U</a:t>
            </a:r>
            <a:r>
              <a:rPr lang="en-US" sz="2800" dirty="0" smtClean="0"/>
              <a:t>nto </a:t>
            </a:r>
            <a:r>
              <a:rPr lang="en-US" sz="2800" dirty="0"/>
              <a:t>none else, unto none else.”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18" y="776177"/>
            <a:ext cx="2971800" cy="44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3886200"/>
            <a:ext cx="3298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JAGADIS CHANDRA BOSE</a:t>
            </a:r>
          </a:p>
          <a:p>
            <a:pPr algn="ctr"/>
            <a:r>
              <a:rPr lang="en-US" sz="2400" dirty="0" smtClean="0"/>
              <a:t>(1858-1937)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5715000"/>
            <a:ext cx="3140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 smtClean="0">
                <a:solidFill>
                  <a:srgbClr val="0070C0"/>
                </a:solidFill>
                <a:latin typeface="Samarkan" pitchFamily="34" charset="0"/>
              </a:rPr>
              <a:t>Thank you</a:t>
            </a:r>
            <a:endParaRPr lang="en-IN" sz="5400" dirty="0">
              <a:solidFill>
                <a:srgbClr val="0070C0"/>
              </a:solidFill>
              <a:latin typeface="Samarka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modern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as the </a:t>
            </a:r>
            <a:r>
              <a:rPr lang="en-US" u="sng" dirty="0" smtClean="0"/>
              <a:t>fourth pillar of science</a:t>
            </a:r>
          </a:p>
          <a:p>
            <a:r>
              <a:rPr lang="en-US" dirty="0" smtClean="0"/>
              <a:t>The first 3 pillars are:</a:t>
            </a:r>
          </a:p>
          <a:p>
            <a:pPr lvl="1"/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Computation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03" y="2667000"/>
            <a:ext cx="2911897" cy="420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3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3.bp.blogspot.com/-AXRAyr3u4Ek/TmOsTw4mTQI/AAAAAAAAEN4/jMfCWhNErtE/s1600/neuron_type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1600200"/>
            <a:ext cx="7543800" cy="4556457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Neurons come in different Shapes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0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Neuromorph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8486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3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Connectome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038600"/>
            <a:ext cx="5715000" cy="28384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To find out the complete wiring diagram of the brain</a:t>
            </a:r>
          </a:p>
          <a:p>
            <a:r>
              <a:rPr lang="en-US" sz="2800" dirty="0" smtClean="0"/>
              <a:t>Human brain </a:t>
            </a:r>
          </a:p>
          <a:p>
            <a:pPr lvl="1"/>
            <a:r>
              <a:rPr lang="en-US" sz="2400" dirty="0" smtClean="0"/>
              <a:t>Has 100 billion neurons</a:t>
            </a:r>
          </a:p>
          <a:p>
            <a:pPr lvl="1"/>
            <a:r>
              <a:rPr lang="en-US" sz="2400" dirty="0" smtClean="0"/>
              <a:t>Each neuron has about 1k-10k connections</a:t>
            </a:r>
          </a:p>
          <a:p>
            <a:r>
              <a:rPr lang="en-US" dirty="0" smtClean="0"/>
              <a:t>Feasible for smaller organisms</a:t>
            </a:r>
          </a:p>
          <a:p>
            <a:pPr lvl="1"/>
            <a:r>
              <a:rPr lang="en-US" dirty="0" smtClean="0"/>
              <a:t>C. </a:t>
            </a:r>
            <a:r>
              <a:rPr lang="en-US" dirty="0" err="1" smtClean="0"/>
              <a:t>Elegans</a:t>
            </a:r>
            <a:r>
              <a:rPr lang="en-US" dirty="0" smtClean="0"/>
              <a:t> </a:t>
            </a:r>
            <a:r>
              <a:rPr lang="en-US" dirty="0" err="1" smtClean="0"/>
              <a:t>connectome</a:t>
            </a:r>
            <a:r>
              <a:rPr lang="en-US" dirty="0" smtClean="0"/>
              <a:t> – 300 neurons, 7000 connections (White et al 1986)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79966"/>
            <a:ext cx="20859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1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 err="1" smtClean="0"/>
              <a:t>Connectome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51202" name="Picture 2" descr="http://www.nature.com/polopoly_fs/7.3435.1332258664!/image/brain.jpg_gen/derivatives/landscape_630/bra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905000"/>
            <a:ext cx="6000750" cy="42291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324600" y="2895600"/>
            <a:ext cx="237597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- 1200 individuals</a:t>
            </a:r>
          </a:p>
          <a:p>
            <a:endParaRPr lang="en-US" sz="2400" dirty="0" smtClean="0"/>
          </a:p>
          <a:p>
            <a:r>
              <a:rPr lang="en-US" sz="2400" dirty="0" smtClean="0"/>
              <a:t>- </a:t>
            </a:r>
            <a:r>
              <a:rPr lang="en-US" sz="2400" dirty="0" err="1" smtClean="0"/>
              <a:t>fMRI</a:t>
            </a:r>
            <a:r>
              <a:rPr lang="en-US" sz="2400" dirty="0" smtClean="0"/>
              <a:t> + </a:t>
            </a:r>
            <a:r>
              <a:rPr lang="en-US" sz="2400" dirty="0" err="1" smtClean="0"/>
              <a:t>dMRI</a:t>
            </a:r>
            <a:r>
              <a:rPr lang="en-US" sz="2400" dirty="0" smtClean="0"/>
              <a:t> +</a:t>
            </a:r>
          </a:p>
          <a:p>
            <a:r>
              <a:rPr lang="en-US" sz="2400" dirty="0" smtClean="0"/>
              <a:t>+ MRI + MEG</a:t>
            </a:r>
          </a:p>
          <a:p>
            <a:endParaRPr lang="en-US" sz="2400" dirty="0" smtClean="0"/>
          </a:p>
          <a:p>
            <a:pPr>
              <a:buFontTx/>
              <a:buChar char="-"/>
            </a:pPr>
            <a:r>
              <a:rPr lang="en-US" sz="2400" dirty="0" smtClean="0"/>
              <a:t>Washington U +</a:t>
            </a:r>
          </a:p>
          <a:p>
            <a:r>
              <a:rPr lang="en-US" sz="2400" dirty="0" smtClean="0"/>
              <a:t>U. Minnesota</a:t>
            </a:r>
          </a:p>
          <a:p>
            <a:endParaRPr lang="en-US" sz="2400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85043" y="6324600"/>
            <a:ext cx="3653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http://www.humanconnectome.org/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1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Connectome?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/>
          <a:lstStyle/>
          <a:p>
            <a:r>
              <a:rPr lang="en-US" dirty="0" smtClean="0"/>
              <a:t>We don’t even know why:</a:t>
            </a:r>
          </a:p>
          <a:p>
            <a:pPr lvl="1"/>
            <a:r>
              <a:rPr lang="en-US" dirty="0" smtClean="0"/>
              <a:t>There are two cerebral hemispheres?</a:t>
            </a:r>
          </a:p>
          <a:p>
            <a:pPr lvl="1"/>
            <a:r>
              <a:rPr lang="en-US" dirty="0" smtClean="0"/>
              <a:t>There is a cortex?</a:t>
            </a:r>
          </a:p>
          <a:p>
            <a:pPr lvl="1"/>
            <a:r>
              <a:rPr lang="en-US" dirty="0" smtClean="0"/>
              <a:t>Why the cerebellum is outside and thalamus inside?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-222709" y="4648200"/>
            <a:ext cx="47230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What is the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hurry</a:t>
            </a:r>
          </a:p>
          <a:p>
            <a:pPr lvl="1"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for the Connectome?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84" y="3798560"/>
            <a:ext cx="3369880" cy="30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09600"/>
            <a:ext cx="542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4. Big data …and tiny theory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181"/>
            <a:ext cx="419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32" y="51816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953000" y="1752600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6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/>
              <a:t>Analogy from </a:t>
            </a:r>
            <a:br>
              <a:rPr lang="en-US" sz="2700" dirty="0" smtClean="0"/>
            </a:br>
            <a:r>
              <a:rPr lang="en-US" dirty="0" smtClean="0"/>
              <a:t>the History of Astronomy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2219980"/>
            <a:ext cx="3307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Ptolemaic Astronomy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410200" y="2281535"/>
            <a:ext cx="2992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Newtonian Astronomy</a:t>
            </a:r>
            <a:endParaRPr lang="en-US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43" y="3505200"/>
            <a:ext cx="367665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Ptolemaic system - Ptolemy (AD 90 – AD 168) put the Earth at th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1" y="2746132"/>
            <a:ext cx="3901429" cy="404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3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/>
              <a:t>The Problem with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Computational Modeling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133600"/>
            <a:ext cx="3763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biology-style modeling</a:t>
            </a:r>
          </a:p>
          <a:p>
            <a:endParaRPr lang="en-US" sz="2400" dirty="0"/>
          </a:p>
          <a:p>
            <a:r>
              <a:rPr lang="en-US" sz="2400" dirty="0" smtClean="0"/>
              <a:t>A thin wrapper over data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29200" y="2133600"/>
            <a:ext cx="3590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Less physics-style modeling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2733764"/>
            <a:ext cx="4059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deep integrative theories</a:t>
            </a:r>
          </a:p>
          <a:p>
            <a:r>
              <a:rPr lang="en-US" sz="2400" dirty="0" smtClean="0"/>
              <a:t>that relate diverse phenomena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8" y="3657600"/>
            <a:ext cx="252595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4" descr="http://www.motiongenesis.com/MGWebSite/MGHomePage/MGBusinessLogoNoWWWMotionGenesisCom.jpg"/>
          <p:cNvSpPr>
            <a:spLocks noChangeAspect="1" noChangeArrowheads="1"/>
          </p:cNvSpPr>
          <p:nvPr/>
        </p:nvSpPr>
        <p:spPr bwMode="auto">
          <a:xfrm>
            <a:off x="155575" y="-1189038"/>
            <a:ext cx="677227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67187"/>
            <a:ext cx="2344249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4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3704">
            <a:off x="3143251" y="1386024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58721">
            <a:off x="4259725" y="4043485"/>
            <a:ext cx="837331" cy="5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1698">
            <a:off x="4153335" y="1058412"/>
            <a:ext cx="837331" cy="5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6082" y="5638800"/>
            <a:ext cx="8111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“The number of neurons in the Brain are…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more </a:t>
            </a:r>
            <a:r>
              <a:rPr lang="en-US" sz="2400" dirty="0"/>
              <a:t>than the </a:t>
            </a:r>
            <a:r>
              <a:rPr lang="en-US" sz="2400" dirty="0" smtClean="0"/>
              <a:t>number of stars in the </a:t>
            </a:r>
            <a:r>
              <a:rPr lang="en-US" sz="2400" dirty="0" err="1" smtClean="0"/>
              <a:t>Milkyway</a:t>
            </a:r>
            <a:r>
              <a:rPr lang="en-US" sz="2400" dirty="0" smtClean="0"/>
              <a:t>  Galaxy.”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61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Neuroscience is … theory weak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/>
          <a:lstStyle/>
          <a:p>
            <a:r>
              <a:rPr lang="en-US" sz="2400" dirty="0"/>
              <a:t>N</a:t>
            </a:r>
            <a:r>
              <a:rPr lang="en-US" sz="2400" dirty="0" smtClean="0"/>
              <a:t>o satisfactory, comprehensive theory for most key brain structures</a:t>
            </a:r>
          </a:p>
          <a:p>
            <a:r>
              <a:rPr lang="en-US" sz="2400" dirty="0" smtClean="0"/>
              <a:t>Verbal, hand-waving theories. </a:t>
            </a:r>
          </a:p>
          <a:p>
            <a:pPr lvl="1"/>
            <a:r>
              <a:rPr lang="en-US" sz="2000" dirty="0" smtClean="0"/>
              <a:t>Thalamus is a relay station</a:t>
            </a:r>
          </a:p>
          <a:p>
            <a:pPr lvl="1"/>
            <a:r>
              <a:rPr lang="en-US" sz="2000" dirty="0" smtClean="0"/>
              <a:t>Basal ganglia is a comparator</a:t>
            </a:r>
          </a:p>
          <a:p>
            <a:pPr lvl="1"/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065771" y="6088970"/>
            <a:ext cx="2001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Patricia </a:t>
            </a:r>
            <a:r>
              <a:rPr lang="en-US" dirty="0" err="1" smtClean="0"/>
              <a:t>Churchland</a:t>
            </a:r>
            <a:endParaRPr lang="en-US" dirty="0" smtClean="0"/>
          </a:p>
          <a:p>
            <a:r>
              <a:rPr lang="en-US" dirty="0" smtClean="0"/>
              <a:t>(Neuroscientist)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3909525"/>
            <a:ext cx="1312783" cy="19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/>
          <p:nvPr/>
        </p:nvSpPr>
        <p:spPr>
          <a:xfrm flipH="1">
            <a:off x="5437908" y="2158849"/>
            <a:ext cx="2743200" cy="1524000"/>
          </a:xfrm>
          <a:prstGeom prst="wedgeEllipseCallout">
            <a:avLst>
              <a:gd name="adj1" fmla="val -2651"/>
              <a:gd name="adj2" fmla="val 63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Neuroscience is… “data rich but theory poor.”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" y="4800601"/>
            <a:ext cx="3083746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2507411" y="3833325"/>
            <a:ext cx="2514600" cy="12192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“We are at Faraday stage in neuroscience.”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4034135"/>
            <a:ext cx="188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 Ramachandran</a:t>
            </a:r>
          </a:p>
          <a:p>
            <a:r>
              <a:rPr lang="en-US" dirty="0" smtClean="0"/>
              <a:t>(Neuroscientist)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865412"/>
            <a:ext cx="2013288" cy="2013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6088970"/>
            <a:ext cx="1679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Terry </a:t>
            </a:r>
            <a:r>
              <a:rPr lang="en-US" dirty="0" err="1" smtClean="0"/>
              <a:t>Sejnowski</a:t>
            </a:r>
            <a:endParaRPr lang="en-US" dirty="0" smtClean="0"/>
          </a:p>
          <a:p>
            <a:r>
              <a:rPr lang="en-US" dirty="0" smtClean="0"/>
              <a:t>(Neuroscientist)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411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/>
              <a:t>4. The Problem of</a:t>
            </a:r>
            <a:br>
              <a:rPr lang="en-US" sz="2700" dirty="0" smtClean="0"/>
            </a:br>
            <a:r>
              <a:rPr lang="en-US" dirty="0" smtClean="0"/>
              <a:t>Reductionism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86000"/>
            <a:ext cx="3657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00" y="5181600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Molecules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142826" y="4114800"/>
            <a:ext cx="124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Neurons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2800" y="3048000"/>
            <a:ext cx="1193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19800"/>
            <a:ext cx="91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futile attempt to explain everything in terms of molecules and cells.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26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doesn’t work that way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16308"/>
            <a:ext cx="3353057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600200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Example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8992" y="1993087"/>
            <a:ext cx="447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Aircraf</a:t>
            </a:r>
            <a:r>
              <a:rPr lang="en-US" sz="2800" dirty="0" smtClean="0"/>
              <a:t>t wing in a wind tunnel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46504" y="5155085"/>
            <a:ext cx="5798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Study fluid flow using </a:t>
            </a:r>
            <a:r>
              <a:rPr lang="en-US" sz="2400" dirty="0" err="1" smtClean="0"/>
              <a:t>Navier</a:t>
            </a:r>
            <a:r>
              <a:rPr lang="en-US" sz="2400" dirty="0"/>
              <a:t>-</a:t>
            </a:r>
            <a:r>
              <a:rPr lang="en-US" sz="2400" dirty="0" smtClean="0"/>
              <a:t>Stokes Equation</a:t>
            </a:r>
          </a:p>
          <a:p>
            <a:pPr algn="ctr"/>
            <a:r>
              <a:rPr lang="en-US" sz="2400" dirty="0" smtClean="0"/>
              <a:t>FLUID is an abstraction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884723" y="5986081"/>
            <a:ext cx="3122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FLUID is NOT molecules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234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And therefore there is</a:t>
            </a:r>
            <a:r>
              <a:rPr lang="en-US" sz="3100" dirty="0" smtClean="0"/>
              <a:t>…</a:t>
            </a:r>
            <a:br>
              <a:rPr lang="en-US" sz="3100" dirty="0" smtClean="0"/>
            </a:br>
            <a:r>
              <a:rPr lang="en-US" dirty="0" smtClean="0"/>
              <a:t>Disproportionate Development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2438400" cy="147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191000"/>
            <a:ext cx="23812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565826"/>
            <a:ext cx="3531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Rigorous understanding at </a:t>
            </a:r>
          </a:p>
          <a:p>
            <a:r>
              <a:rPr lang="en-US" sz="2400" dirty="0" smtClean="0"/>
              <a:t>cell and molecular level</a:t>
            </a:r>
            <a:endParaRPr lang="en-US" sz="2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36" y="2590800"/>
            <a:ext cx="2514600" cy="1359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8" y="4343400"/>
            <a:ext cx="2051056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600" y="1598022"/>
            <a:ext cx="3798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Inadequate understanding at</a:t>
            </a:r>
          </a:p>
          <a:p>
            <a:pPr algn="ctr"/>
            <a:r>
              <a:rPr lang="en-US" sz="2400" dirty="0" smtClean="0"/>
              <a:t>Systems Level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828800"/>
            <a:ext cx="0" cy="4572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47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/>
              <a:t>Lack of good theories of</a:t>
            </a:r>
            <a:br>
              <a:rPr lang="en-US" sz="2700" dirty="0" smtClean="0"/>
            </a:br>
            <a:r>
              <a:rPr lang="en-US" dirty="0" smtClean="0"/>
              <a:t>Multifactorial Diseases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67400" y="4678841"/>
            <a:ext cx="2214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Schizophrenia</a:t>
            </a:r>
            <a:endParaRPr 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95423"/>
            <a:ext cx="3456851" cy="230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7012" y="4678841"/>
            <a:ext cx="284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Bipolar disorder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59846"/>
            <a:ext cx="2229331" cy="223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Contemporary Neuroscience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98298"/>
            <a:ext cx="17430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2390774"/>
            <a:ext cx="2438401" cy="243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5181600"/>
            <a:ext cx="2587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Basic Neuroscience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973927" y="5181599"/>
            <a:ext cx="2834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Clinical Neuroscience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281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7" y="0"/>
            <a:ext cx="92171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There is a need to develop </a:t>
            </a:r>
            <a:br>
              <a:rPr lang="en-US" dirty="0" smtClean="0"/>
            </a:br>
            <a:r>
              <a:rPr lang="en-US" dirty="0" smtClean="0"/>
              <a:t>simplified models, </a:t>
            </a:r>
            <a:br>
              <a:rPr lang="en-US" dirty="0" smtClean="0"/>
            </a:br>
            <a:r>
              <a:rPr lang="en-US" dirty="0" smtClean="0"/>
              <a:t>embodying the right abstraction,</a:t>
            </a:r>
            <a:br>
              <a:rPr lang="en-US" dirty="0" smtClean="0"/>
            </a:br>
            <a:r>
              <a:rPr lang="en-US" dirty="0" smtClean="0"/>
              <a:t>the way it is done in </a:t>
            </a:r>
            <a:br>
              <a:rPr lang="en-US" dirty="0" smtClean="0"/>
            </a:br>
            <a:r>
              <a:rPr lang="en-US" dirty="0" smtClean="0">
                <a:solidFill>
                  <a:srgbClr val="00B050"/>
                </a:solidFill>
              </a:rPr>
              <a:t>physics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C000"/>
                </a:solidFill>
              </a:rPr>
              <a:t>engineering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Two examples of </a:t>
            </a:r>
            <a:b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Research@CNS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 Lab, </a:t>
            </a:r>
            <a:b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IIT Madras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429000"/>
          </a:xfrm>
        </p:spPr>
        <p:txBody>
          <a:bodyPr/>
          <a:lstStyle/>
          <a:p>
            <a:r>
              <a:rPr lang="en-US" dirty="0" smtClean="0"/>
              <a:t>Computational Neuroscience</a:t>
            </a:r>
          </a:p>
          <a:p>
            <a:pPr lvl="1"/>
            <a:r>
              <a:rPr lang="en-US" dirty="0" smtClean="0"/>
              <a:t>Modeling the Basal Ganglia</a:t>
            </a:r>
          </a:p>
          <a:p>
            <a:pPr lvl="1"/>
            <a:r>
              <a:rPr lang="en-US" dirty="0" smtClean="0"/>
              <a:t>Modeling Hippocampus and spatial navigation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8"/>
            <a:ext cx="1828800" cy="1836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899" y="24071"/>
            <a:ext cx="1775246" cy="17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2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Cortex - </a:t>
            </a:r>
            <a:r>
              <a:rPr lang="en-US" dirty="0" err="1" smtClean="0"/>
              <a:t>Subcortex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17638"/>
            <a:ext cx="5029200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4909" y="6446838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https://www.kenhub.com/en/library/anatomy/subcortical-structures-anatomy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2286000"/>
            <a:ext cx="2100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Cortex</a:t>
            </a:r>
          </a:p>
          <a:p>
            <a:pPr algn="ctr"/>
            <a:r>
              <a:rPr lang="en-US" dirty="0" smtClean="0"/>
              <a:t>(Convoluted</a:t>
            </a:r>
          </a:p>
          <a:p>
            <a:pPr algn="ctr"/>
            <a:r>
              <a:rPr lang="en-US" dirty="0" smtClean="0"/>
              <a:t>Surface of the brain)</a:t>
            </a:r>
            <a:endParaRPr lang="en-IN" dirty="0"/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2405439" y="2514601"/>
            <a:ext cx="1252161" cy="27923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4362" y="4077868"/>
            <a:ext cx="16934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Subcortical</a:t>
            </a:r>
          </a:p>
          <a:p>
            <a:pPr algn="ctr"/>
            <a:r>
              <a:rPr lang="en-US" sz="2400" dirty="0" smtClean="0"/>
              <a:t>Structures</a:t>
            </a:r>
          </a:p>
          <a:p>
            <a:pPr algn="ctr"/>
            <a:r>
              <a:rPr lang="en-US" dirty="0" smtClean="0"/>
              <a:t>(interior regions</a:t>
            </a:r>
          </a:p>
          <a:p>
            <a:pPr algn="ctr"/>
            <a:r>
              <a:rPr lang="en-US" dirty="0" smtClean="0"/>
              <a:t>of the brain)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027838" y="4170025"/>
            <a:ext cx="2086962" cy="40389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55099" y="3684979"/>
            <a:ext cx="2086962" cy="81722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70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7724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Modeling the Basal Ganglia </a:t>
            </a:r>
            <a:b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sz="40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1020" y="1946154"/>
            <a:ext cx="4169032" cy="28765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33400" y="5562600"/>
            <a:ext cx="8305800" cy="674688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eaLnBrk="1" fontAlgn="auto" hangingPunct="1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z="1900" b="1" dirty="0" smtClean="0">
                <a:latin typeface="Arial" charset="0"/>
              </a:rPr>
              <a:t>BG are a set of 7 deep brain nuclei </a:t>
            </a:r>
          </a:p>
          <a:p>
            <a:pPr algn="ctr" defTabSz="914400" eaLnBrk="1" fontAlgn="auto" hangingPunct="1">
              <a:lnSpc>
                <a:spcPct val="9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 typeface="Times New Roman" pitchFamily="18" charset="0"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z="1900" b="1" dirty="0" smtClean="0">
                <a:latin typeface="Arial" charset="0"/>
              </a:rPr>
              <a:t>involved in several crucial brain functions.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6154"/>
            <a:ext cx="4229100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1322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77" y="1433511"/>
            <a:ext cx="44386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47316"/>
            <a:ext cx="3505604" cy="216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8200" y="5794289"/>
            <a:ext cx="8423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“The Brain is the most COMPLEX object in the Universe.”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692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smtClean="0">
                <a:solidFill>
                  <a:schemeClr val="tx2"/>
                </a:solidFill>
              </a:rPr>
              <a:t>Basal Ganglia and Reward Based Learning</a:t>
            </a:r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3200400" y="2133600"/>
            <a:ext cx="3657600" cy="914400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2000"/>
              <a:t>Motor Cortex </a:t>
            </a:r>
            <a:r>
              <a:rPr lang="en-US" altLang="en-US" sz="2000">
                <a:sym typeface="Wingdings" panose="05000000000000000000" pitchFamily="2" charset="2"/>
              </a:rPr>
              <a:t> Sensory</a:t>
            </a:r>
            <a:r>
              <a:rPr lang="en-US" altLang="en-US" sz="2000"/>
              <a:t> Cortex</a:t>
            </a:r>
          </a:p>
        </p:txBody>
      </p:sp>
      <p:sp>
        <p:nvSpPr>
          <p:cNvPr id="28676" name="Rectangle 7"/>
          <p:cNvSpPr>
            <a:spLocks noChangeArrowheads="1"/>
          </p:cNvSpPr>
          <p:nvPr/>
        </p:nvSpPr>
        <p:spPr bwMode="auto">
          <a:xfrm>
            <a:off x="4876800" y="3810000"/>
            <a:ext cx="914400" cy="914400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/>
              <a:t>BG</a:t>
            </a:r>
          </a:p>
        </p:txBody>
      </p:sp>
      <p:grpSp>
        <p:nvGrpSpPr>
          <p:cNvPr id="28677" name="Group 17"/>
          <p:cNvGrpSpPr>
            <a:grpSpLocks/>
          </p:cNvGrpSpPr>
          <p:nvPr/>
        </p:nvGrpSpPr>
        <p:grpSpPr bwMode="auto">
          <a:xfrm>
            <a:off x="3429000" y="4724400"/>
            <a:ext cx="1585913" cy="990600"/>
            <a:chOff x="3429000" y="4724400"/>
            <a:chExt cx="1585913" cy="990600"/>
          </a:xfrm>
        </p:grpSpPr>
        <p:sp>
          <p:nvSpPr>
            <p:cNvPr id="28688" name="Oval 8"/>
            <p:cNvSpPr>
              <a:spLocks noChangeArrowheads="1"/>
            </p:cNvSpPr>
            <p:nvPr/>
          </p:nvSpPr>
          <p:spPr bwMode="auto">
            <a:xfrm>
              <a:off x="3429000" y="5029200"/>
              <a:ext cx="685800" cy="685800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/>
                <a:t>SNc</a:t>
              </a:r>
            </a:p>
          </p:txBody>
        </p:sp>
        <p:sp>
          <p:nvSpPr>
            <p:cNvPr id="28689" name="AutoShape 10"/>
            <p:cNvSpPr>
              <a:spLocks noChangeArrowheads="1"/>
            </p:cNvSpPr>
            <p:nvPr/>
          </p:nvSpPr>
          <p:spPr bwMode="auto">
            <a:xfrm rot="-1781646">
              <a:off x="4038600" y="4724400"/>
              <a:ext cx="976313" cy="485775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8678" name="AutoShape 12"/>
          <p:cNvSpPr>
            <a:spLocks noChangeArrowheads="1"/>
          </p:cNvSpPr>
          <p:nvPr/>
        </p:nvSpPr>
        <p:spPr bwMode="auto">
          <a:xfrm>
            <a:off x="5105400" y="3048000"/>
            <a:ext cx="485775" cy="747713"/>
          </a:xfrm>
          <a:prstGeom prst="upArrow">
            <a:avLst>
              <a:gd name="adj1" fmla="val 50000"/>
              <a:gd name="adj2" fmla="val 38480"/>
            </a:avLst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9" name="AutoShape 13"/>
          <p:cNvSpPr>
            <a:spLocks noChangeArrowheads="1"/>
          </p:cNvSpPr>
          <p:nvPr/>
        </p:nvSpPr>
        <p:spPr bwMode="auto">
          <a:xfrm>
            <a:off x="2209800" y="2362200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0" name="AutoShape 14"/>
          <p:cNvSpPr>
            <a:spLocks noChangeArrowheads="1"/>
          </p:cNvSpPr>
          <p:nvPr/>
        </p:nvSpPr>
        <p:spPr bwMode="auto">
          <a:xfrm>
            <a:off x="6858000" y="2362200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81" name="Text Box 16"/>
          <p:cNvSpPr txBox="1">
            <a:spLocks noChangeArrowheads="1"/>
          </p:cNvSpPr>
          <p:nvPr/>
        </p:nvSpPr>
        <p:spPr bwMode="auto">
          <a:xfrm>
            <a:off x="1371600" y="4267200"/>
            <a:ext cx="2949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Dopamine (“Reward”)</a:t>
            </a:r>
          </a:p>
        </p:txBody>
      </p:sp>
      <p:sp>
        <p:nvSpPr>
          <p:cNvPr id="28682" name="Text Box 18"/>
          <p:cNvSpPr txBox="1">
            <a:spLocks noChangeArrowheads="1"/>
          </p:cNvSpPr>
          <p:nvPr/>
        </p:nvSpPr>
        <p:spPr bwMode="auto">
          <a:xfrm>
            <a:off x="7162800" y="1676400"/>
            <a:ext cx="12779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</a:rPr>
              <a:t>Sensory</a:t>
            </a:r>
          </a:p>
          <a:p>
            <a:r>
              <a:rPr lang="en-US" altLang="en-US">
                <a:solidFill>
                  <a:schemeClr val="tx2"/>
                </a:solidFill>
              </a:rPr>
              <a:t>Stimulus</a:t>
            </a:r>
          </a:p>
        </p:txBody>
      </p:sp>
      <p:sp>
        <p:nvSpPr>
          <p:cNvPr id="28683" name="Text Box 19"/>
          <p:cNvSpPr txBox="1">
            <a:spLocks noChangeArrowheads="1"/>
          </p:cNvSpPr>
          <p:nvPr/>
        </p:nvSpPr>
        <p:spPr bwMode="auto">
          <a:xfrm>
            <a:off x="993775" y="1676400"/>
            <a:ext cx="1365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</a:rPr>
              <a:t>Motor </a:t>
            </a:r>
          </a:p>
          <a:p>
            <a:r>
              <a:rPr lang="en-US" altLang="en-US">
                <a:solidFill>
                  <a:schemeClr val="tx2"/>
                </a:solidFill>
              </a:rPr>
              <a:t>Response</a:t>
            </a:r>
          </a:p>
        </p:txBody>
      </p:sp>
      <p:sp>
        <p:nvSpPr>
          <p:cNvPr id="14" name="U-Turn Arrow 13"/>
          <p:cNvSpPr/>
          <p:nvPr/>
        </p:nvSpPr>
        <p:spPr>
          <a:xfrm flipH="1" flipV="1">
            <a:off x="5181600" y="3048000"/>
            <a:ext cx="1676400" cy="2819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40495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685" name="TextBox 14"/>
          <p:cNvSpPr txBox="1">
            <a:spLocks noChangeArrowheads="1"/>
          </p:cNvSpPr>
          <p:nvPr/>
        </p:nvSpPr>
        <p:spPr bwMode="auto">
          <a:xfrm>
            <a:off x="6934200" y="4800600"/>
            <a:ext cx="16097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tx2"/>
                </a:solidFill>
              </a:rPr>
              <a:t>Sensory-</a:t>
            </a:r>
          </a:p>
          <a:p>
            <a:r>
              <a:rPr lang="en-US" altLang="en-US">
                <a:solidFill>
                  <a:schemeClr val="tx2"/>
                </a:solidFill>
              </a:rPr>
              <a:t>motor State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477000" y="5562600"/>
            <a:ext cx="6096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7" name="TextBox 17"/>
          <p:cNvSpPr txBox="1">
            <a:spLocks noChangeArrowheads="1"/>
          </p:cNvSpPr>
          <p:nvPr/>
        </p:nvSpPr>
        <p:spPr bwMode="auto">
          <a:xfrm>
            <a:off x="381000" y="6019800"/>
            <a:ext cx="63230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BG interprets the reward and </a:t>
            </a:r>
          </a:p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Recommends the right action to the Motor Cortex</a:t>
            </a:r>
          </a:p>
        </p:txBody>
      </p:sp>
    </p:spTree>
    <p:extLst>
      <p:ext uri="{BB962C8B-B14F-4D97-AF65-F5344CB8AC3E}">
        <p14:creationId xmlns:p14="http://schemas.microsoft.com/office/powerpoint/2010/main" val="421596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808080">
              <a:alpha val="32156"/>
            </a:srgbClr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85" name="Rectangle 40"/>
          <p:cNvSpPr>
            <a:spLocks noChangeArrowheads="1"/>
          </p:cNvSpPr>
          <p:nvPr/>
        </p:nvSpPr>
        <p:spPr bwMode="auto">
          <a:xfrm>
            <a:off x="1155843" y="225278"/>
            <a:ext cx="6637051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  <a:cs typeface="Arial" charset="0"/>
              </a:rPr>
              <a:t> Functional anatomy of basal ganglia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charset="0"/>
                <a:cs typeface="Arial" charset="0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57275" y="1219200"/>
            <a:ext cx="7383465" cy="4421188"/>
            <a:chOff x="1057275" y="1219200"/>
            <a:chExt cx="7383465" cy="4421188"/>
          </a:xfrm>
        </p:grpSpPr>
        <p:sp>
          <p:nvSpPr>
            <p:cNvPr id="6147" name="AutoShape 2"/>
            <p:cNvSpPr>
              <a:spLocks noChangeArrowheads="1"/>
            </p:cNvSpPr>
            <p:nvPr/>
          </p:nvSpPr>
          <p:spPr bwMode="auto">
            <a:xfrm>
              <a:off x="1898650" y="1219200"/>
              <a:ext cx="4748213" cy="4413250"/>
            </a:xfrm>
            <a:prstGeom prst="roundRect">
              <a:avLst>
                <a:gd name="adj" fmla="val 32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48" name="Rectangle 3"/>
            <p:cNvSpPr>
              <a:spLocks noChangeArrowheads="1"/>
            </p:cNvSpPr>
            <p:nvPr/>
          </p:nvSpPr>
          <p:spPr bwMode="auto">
            <a:xfrm>
              <a:off x="2351088" y="3265488"/>
              <a:ext cx="1004887" cy="271462"/>
            </a:xfrm>
            <a:prstGeom prst="rect">
              <a:avLst/>
            </a:prstGeom>
            <a:solidFill>
              <a:srgbClr val="CCFFFF"/>
            </a:solidFill>
            <a:ln w="9360">
              <a:solidFill>
                <a:srgbClr val="0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49" name="Rectangle 4"/>
            <p:cNvSpPr>
              <a:spLocks noChangeArrowheads="1"/>
            </p:cNvSpPr>
            <p:nvPr/>
          </p:nvSpPr>
          <p:spPr bwMode="auto">
            <a:xfrm>
              <a:off x="3933825" y="3265488"/>
              <a:ext cx="1958975" cy="271462"/>
            </a:xfrm>
            <a:prstGeom prst="rect">
              <a:avLst/>
            </a:prstGeom>
            <a:solidFill>
              <a:srgbClr val="00FF00">
                <a:alpha val="29803"/>
              </a:srgbClr>
            </a:solidFill>
            <a:ln w="9360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50" name="Rectangle 5"/>
            <p:cNvSpPr>
              <a:spLocks noChangeArrowheads="1"/>
            </p:cNvSpPr>
            <p:nvPr/>
          </p:nvSpPr>
          <p:spPr bwMode="auto">
            <a:xfrm>
              <a:off x="2351088" y="2230438"/>
              <a:ext cx="1004887" cy="273050"/>
            </a:xfrm>
            <a:prstGeom prst="rect">
              <a:avLst/>
            </a:prstGeom>
            <a:solidFill>
              <a:srgbClr val="FF99CC">
                <a:alpha val="67842"/>
              </a:srgbClr>
            </a:solidFill>
            <a:ln w="936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51" name="Rectangle 6"/>
            <p:cNvSpPr>
              <a:spLocks noChangeArrowheads="1"/>
            </p:cNvSpPr>
            <p:nvPr/>
          </p:nvSpPr>
          <p:spPr bwMode="auto">
            <a:xfrm>
              <a:off x="4410075" y="4298950"/>
              <a:ext cx="1006475" cy="271463"/>
            </a:xfrm>
            <a:prstGeom prst="rect">
              <a:avLst/>
            </a:prstGeom>
            <a:solidFill>
              <a:srgbClr val="C0C0C0"/>
            </a:solidFill>
            <a:ln w="9360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52" name="Rectangle 7"/>
            <p:cNvSpPr>
              <a:spLocks noChangeArrowheads="1"/>
            </p:cNvSpPr>
            <p:nvPr/>
          </p:nvSpPr>
          <p:spPr bwMode="auto">
            <a:xfrm>
              <a:off x="5641975" y="2855913"/>
              <a:ext cx="1004888" cy="273050"/>
            </a:xfrm>
            <a:prstGeom prst="rect">
              <a:avLst/>
            </a:prstGeom>
            <a:solidFill>
              <a:srgbClr val="FFFF99">
                <a:alpha val="70195"/>
              </a:srgbClr>
            </a:solidFill>
            <a:ln w="9360">
              <a:solidFill>
                <a:srgbClr val="99CC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53" name="Rectangle 8"/>
            <p:cNvSpPr>
              <a:spLocks noChangeArrowheads="1"/>
            </p:cNvSpPr>
            <p:nvPr/>
          </p:nvSpPr>
          <p:spPr bwMode="auto">
            <a:xfrm>
              <a:off x="4410075" y="1223963"/>
              <a:ext cx="1006475" cy="271462"/>
            </a:xfrm>
            <a:prstGeom prst="rect">
              <a:avLst/>
            </a:prstGeom>
            <a:solidFill>
              <a:srgbClr val="CCFFFF">
                <a:alpha val="39999"/>
              </a:srgbClr>
            </a:solidFill>
            <a:ln w="9360">
              <a:solidFill>
                <a:srgbClr val="99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54" name="Rectangle 9"/>
            <p:cNvSpPr>
              <a:spLocks noChangeArrowheads="1"/>
            </p:cNvSpPr>
            <p:nvPr/>
          </p:nvSpPr>
          <p:spPr bwMode="auto">
            <a:xfrm>
              <a:off x="4410075" y="2230438"/>
              <a:ext cx="1006475" cy="273050"/>
            </a:xfrm>
            <a:prstGeom prst="rect">
              <a:avLst/>
            </a:prstGeom>
            <a:solidFill>
              <a:srgbClr val="3366FF">
                <a:alpha val="29803"/>
              </a:srgbClr>
            </a:solidFill>
            <a:ln w="936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55" name="Rectangle 10"/>
            <p:cNvSpPr>
              <a:spLocks noChangeArrowheads="1"/>
            </p:cNvSpPr>
            <p:nvPr/>
          </p:nvSpPr>
          <p:spPr bwMode="auto">
            <a:xfrm>
              <a:off x="3778250" y="5305425"/>
              <a:ext cx="2274888" cy="327025"/>
            </a:xfrm>
            <a:prstGeom prst="rect">
              <a:avLst/>
            </a:prstGeom>
            <a:solidFill>
              <a:srgbClr val="9999FF">
                <a:alpha val="39999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56" name="Text Box 11"/>
            <p:cNvSpPr txBox="1">
              <a:spLocks noChangeArrowheads="1"/>
            </p:cNvSpPr>
            <p:nvPr/>
          </p:nvSpPr>
          <p:spPr bwMode="auto">
            <a:xfrm>
              <a:off x="4468813" y="1228725"/>
              <a:ext cx="850900" cy="2619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Cortex</a:t>
              </a:r>
            </a:p>
          </p:txBody>
        </p:sp>
        <p:sp>
          <p:nvSpPr>
            <p:cNvPr id="6157" name="Text Box 12"/>
            <p:cNvSpPr txBox="1">
              <a:spLocks noChangeArrowheads="1"/>
            </p:cNvSpPr>
            <p:nvPr/>
          </p:nvSpPr>
          <p:spPr bwMode="auto">
            <a:xfrm>
              <a:off x="2603500" y="2222500"/>
              <a:ext cx="650875" cy="2619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GPe</a:t>
              </a:r>
            </a:p>
          </p:txBody>
        </p:sp>
        <p:cxnSp>
          <p:nvCxnSpPr>
            <p:cNvPr id="6158" name="AutoShape 13"/>
            <p:cNvCxnSpPr>
              <a:cxnSpLocks noChangeShapeType="1"/>
              <a:stCxn id="6154" idx="1"/>
              <a:endCxn id="6150" idx="3"/>
            </p:cNvCxnSpPr>
            <p:nvPr/>
          </p:nvCxnSpPr>
          <p:spPr bwMode="auto">
            <a:xfrm flipH="1">
              <a:off x="3355975" y="2366963"/>
              <a:ext cx="1054100" cy="1587"/>
            </a:xfrm>
            <a:prstGeom prst="straightConnector1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6159" name="Line 14"/>
            <p:cNvSpPr>
              <a:spLocks noChangeShapeType="1"/>
            </p:cNvSpPr>
            <p:nvPr/>
          </p:nvSpPr>
          <p:spPr bwMode="auto">
            <a:xfrm flipH="1">
              <a:off x="2574925" y="2505075"/>
              <a:ext cx="33338" cy="75088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IN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6160" name="AutoShape 15"/>
            <p:cNvCxnSpPr>
              <a:cxnSpLocks noChangeShapeType="1"/>
              <a:stCxn id="6154" idx="2"/>
              <a:endCxn id="6149" idx="0"/>
            </p:cNvCxnSpPr>
            <p:nvPr/>
          </p:nvCxnSpPr>
          <p:spPr bwMode="auto">
            <a:xfrm>
              <a:off x="4913313" y="2503488"/>
              <a:ext cx="3175" cy="763587"/>
            </a:xfrm>
            <a:prstGeom prst="straightConnector1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6161" name="AutoShape 16"/>
            <p:cNvCxnSpPr>
              <a:cxnSpLocks noChangeShapeType="1"/>
              <a:stCxn id="6149" idx="2"/>
              <a:endCxn id="6151" idx="0"/>
            </p:cNvCxnSpPr>
            <p:nvPr/>
          </p:nvCxnSpPr>
          <p:spPr bwMode="auto">
            <a:xfrm flipH="1">
              <a:off x="4913313" y="3536950"/>
              <a:ext cx="1587" cy="763588"/>
            </a:xfrm>
            <a:prstGeom prst="straightConnector1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6162" name="AutoShape 17"/>
            <p:cNvSpPr>
              <a:spLocks noChangeArrowheads="1"/>
            </p:cNvSpPr>
            <p:nvPr/>
          </p:nvSpPr>
          <p:spPr bwMode="auto">
            <a:xfrm>
              <a:off x="4862513" y="1522413"/>
              <a:ext cx="103187" cy="708025"/>
            </a:xfrm>
            <a:prstGeom prst="downArrow">
              <a:avLst>
                <a:gd name="adj1" fmla="val 50000"/>
                <a:gd name="adj2" fmla="val 171539"/>
              </a:avLst>
            </a:prstGeom>
            <a:noFill/>
            <a:ln w="648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63" name="AutoShape 18"/>
            <p:cNvSpPr>
              <a:spLocks noChangeArrowheads="1"/>
            </p:cNvSpPr>
            <p:nvPr/>
          </p:nvSpPr>
          <p:spPr bwMode="auto">
            <a:xfrm>
              <a:off x="4862513" y="4598988"/>
              <a:ext cx="103187" cy="706437"/>
            </a:xfrm>
            <a:prstGeom prst="downArrow">
              <a:avLst>
                <a:gd name="adj1" fmla="val 50000"/>
                <a:gd name="adj2" fmla="val 171155"/>
              </a:avLst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6164" name="AutoShape 19"/>
            <p:cNvCxnSpPr>
              <a:cxnSpLocks noChangeShapeType="1"/>
              <a:endCxn id="6154" idx="3"/>
            </p:cNvCxnSpPr>
            <p:nvPr/>
          </p:nvCxnSpPr>
          <p:spPr bwMode="auto">
            <a:xfrm flipH="1" flipV="1">
              <a:off x="5416550" y="2366963"/>
              <a:ext cx="557213" cy="441325"/>
            </a:xfrm>
            <a:prstGeom prst="bentConnector3">
              <a:avLst>
                <a:gd name="adj1" fmla="val 50000"/>
              </a:avLst>
            </a:prstGeom>
            <a:noFill/>
            <a:ln w="38160">
              <a:solidFill>
                <a:srgbClr val="000000"/>
              </a:solidFill>
              <a:prstDash val="sysDot"/>
              <a:miter lim="800000"/>
              <a:headEnd/>
              <a:tailEnd type="triangle" w="med" len="med"/>
            </a:ln>
          </p:spPr>
        </p:cxnSp>
        <p:sp>
          <p:nvSpPr>
            <p:cNvPr id="6165" name="Text Box 20"/>
            <p:cNvSpPr txBox="1">
              <a:spLocks noChangeArrowheads="1"/>
            </p:cNvSpPr>
            <p:nvPr/>
          </p:nvSpPr>
          <p:spPr bwMode="auto">
            <a:xfrm>
              <a:off x="4275138" y="2281238"/>
              <a:ext cx="1257300" cy="32702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Striatum</a:t>
              </a:r>
            </a:p>
          </p:txBody>
        </p:sp>
        <p:sp>
          <p:nvSpPr>
            <p:cNvPr id="6166" name="Text Box 21"/>
            <p:cNvSpPr txBox="1">
              <a:spLocks noChangeArrowheads="1"/>
            </p:cNvSpPr>
            <p:nvPr/>
          </p:nvSpPr>
          <p:spPr bwMode="auto">
            <a:xfrm>
              <a:off x="5003800" y="3859213"/>
              <a:ext cx="625475" cy="1968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GABA</a:t>
              </a:r>
            </a:p>
          </p:txBody>
        </p:sp>
        <p:sp>
          <p:nvSpPr>
            <p:cNvPr id="6167" name="Text Box 22"/>
            <p:cNvSpPr txBox="1">
              <a:spLocks noChangeArrowheads="1"/>
            </p:cNvSpPr>
            <p:nvPr/>
          </p:nvSpPr>
          <p:spPr bwMode="auto">
            <a:xfrm>
              <a:off x="3062288" y="3522663"/>
              <a:ext cx="879475" cy="1968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Glutamate</a:t>
              </a:r>
            </a:p>
          </p:txBody>
        </p:sp>
        <p:sp>
          <p:nvSpPr>
            <p:cNvPr id="6168" name="Text Box 23"/>
            <p:cNvSpPr txBox="1">
              <a:spLocks noChangeArrowheads="1"/>
            </p:cNvSpPr>
            <p:nvPr/>
          </p:nvSpPr>
          <p:spPr bwMode="auto">
            <a:xfrm>
              <a:off x="3092450" y="2801938"/>
              <a:ext cx="1030288" cy="19685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Glutamate</a:t>
              </a:r>
            </a:p>
          </p:txBody>
        </p:sp>
        <p:sp>
          <p:nvSpPr>
            <p:cNvPr id="6169" name="AutoShape 24"/>
            <p:cNvSpPr>
              <a:spLocks noChangeArrowheads="1"/>
            </p:cNvSpPr>
            <p:nvPr/>
          </p:nvSpPr>
          <p:spPr bwMode="auto">
            <a:xfrm>
              <a:off x="3381375" y="3348038"/>
              <a:ext cx="514350" cy="107950"/>
            </a:xfrm>
            <a:prstGeom prst="rightArrow">
              <a:avLst>
                <a:gd name="adj1" fmla="val 50000"/>
                <a:gd name="adj2" fmla="val 119118"/>
              </a:avLst>
            </a:prstGeom>
            <a:noFill/>
            <a:ln w="648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70" name="Text Box 25"/>
            <p:cNvSpPr txBox="1">
              <a:spLocks noChangeArrowheads="1"/>
            </p:cNvSpPr>
            <p:nvPr/>
          </p:nvSpPr>
          <p:spPr bwMode="auto">
            <a:xfrm>
              <a:off x="2022475" y="2789238"/>
              <a:ext cx="584200" cy="19526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GABA</a:t>
              </a:r>
            </a:p>
          </p:txBody>
        </p:sp>
        <p:sp>
          <p:nvSpPr>
            <p:cNvPr id="6171" name="Text Box 26"/>
            <p:cNvSpPr txBox="1">
              <a:spLocks noChangeArrowheads="1"/>
            </p:cNvSpPr>
            <p:nvPr/>
          </p:nvSpPr>
          <p:spPr bwMode="auto">
            <a:xfrm>
              <a:off x="3187700" y="1794454"/>
              <a:ext cx="1281113" cy="25342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 dirty="0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GABA/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200" b="1" dirty="0" err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Enkephalin</a:t>
              </a:r>
              <a:endParaRPr lang="en-US" sz="1200" b="1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  <a:cs typeface="Arial" charset="0"/>
              </a:endParaRPr>
            </a:p>
          </p:txBody>
        </p:sp>
        <p:sp>
          <p:nvSpPr>
            <p:cNvPr id="6172" name="Text Box 27"/>
            <p:cNvSpPr txBox="1">
              <a:spLocks noChangeArrowheads="1"/>
            </p:cNvSpPr>
            <p:nvPr/>
          </p:nvSpPr>
          <p:spPr bwMode="auto">
            <a:xfrm>
              <a:off x="5667375" y="2149475"/>
              <a:ext cx="863600" cy="19526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Dopamine</a:t>
              </a:r>
            </a:p>
          </p:txBody>
        </p:sp>
        <p:sp>
          <p:nvSpPr>
            <p:cNvPr id="6173" name="Text Box 28"/>
            <p:cNvSpPr txBox="1">
              <a:spLocks noChangeArrowheads="1"/>
            </p:cNvSpPr>
            <p:nvPr/>
          </p:nvSpPr>
          <p:spPr bwMode="auto">
            <a:xfrm>
              <a:off x="5013325" y="1768475"/>
              <a:ext cx="879475" cy="19526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000" b="1" dirty="0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Glutamate</a:t>
              </a:r>
            </a:p>
          </p:txBody>
        </p:sp>
        <p:sp>
          <p:nvSpPr>
            <p:cNvPr id="6174" name="Text Box 29"/>
            <p:cNvSpPr txBox="1">
              <a:spLocks noChangeArrowheads="1"/>
            </p:cNvSpPr>
            <p:nvPr/>
          </p:nvSpPr>
          <p:spPr bwMode="auto">
            <a:xfrm>
              <a:off x="4735513" y="2598738"/>
              <a:ext cx="896937" cy="3254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GABA/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Substance p</a:t>
              </a:r>
            </a:p>
          </p:txBody>
        </p:sp>
        <p:sp>
          <p:nvSpPr>
            <p:cNvPr id="6175" name="Text Box 30"/>
            <p:cNvSpPr txBox="1">
              <a:spLocks noChangeArrowheads="1"/>
            </p:cNvSpPr>
            <p:nvPr/>
          </p:nvSpPr>
          <p:spPr bwMode="auto">
            <a:xfrm>
              <a:off x="4065588" y="3278188"/>
              <a:ext cx="544512" cy="2619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GPi</a:t>
              </a:r>
            </a:p>
          </p:txBody>
        </p:sp>
        <p:sp>
          <p:nvSpPr>
            <p:cNvPr id="6176" name="Text Box 31"/>
            <p:cNvSpPr txBox="1">
              <a:spLocks noChangeArrowheads="1"/>
            </p:cNvSpPr>
            <p:nvPr/>
          </p:nvSpPr>
          <p:spPr bwMode="auto">
            <a:xfrm>
              <a:off x="5103813" y="3287713"/>
              <a:ext cx="569912" cy="26193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SNr</a:t>
              </a:r>
            </a:p>
          </p:txBody>
        </p:sp>
        <p:sp>
          <p:nvSpPr>
            <p:cNvPr id="6177" name="Text Box 32"/>
            <p:cNvSpPr txBox="1">
              <a:spLocks noChangeArrowheads="1"/>
            </p:cNvSpPr>
            <p:nvPr/>
          </p:nvSpPr>
          <p:spPr bwMode="auto">
            <a:xfrm>
              <a:off x="4451350" y="4276725"/>
              <a:ext cx="1084263" cy="39528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 </a:t>
              </a:r>
              <a:r>
                <a:rPr lang="en-US" sz="11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Thalamus</a:t>
              </a:r>
            </a:p>
          </p:txBody>
        </p:sp>
        <p:sp>
          <p:nvSpPr>
            <p:cNvPr id="6178" name="Text Box 33"/>
            <p:cNvSpPr txBox="1">
              <a:spLocks noChangeArrowheads="1"/>
            </p:cNvSpPr>
            <p:nvPr/>
          </p:nvSpPr>
          <p:spPr bwMode="auto">
            <a:xfrm>
              <a:off x="3849688" y="5238750"/>
              <a:ext cx="2166937" cy="4016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100" b="1">
                <a:solidFill>
                  <a:schemeClr val="accent1">
                    <a:lumMod val="50000"/>
                  </a:schemeClr>
                </a:solidFill>
                <a:latin typeface="Verdana" pitchFamily="34" charset="0"/>
                <a:cs typeface="Arial" charset="0"/>
              </a:endParaRP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Cortex</a:t>
              </a:r>
            </a:p>
          </p:txBody>
        </p:sp>
        <p:sp>
          <p:nvSpPr>
            <p:cNvPr id="6179" name="Text Box 34"/>
            <p:cNvSpPr txBox="1">
              <a:spLocks noChangeArrowheads="1"/>
            </p:cNvSpPr>
            <p:nvPr/>
          </p:nvSpPr>
          <p:spPr bwMode="auto">
            <a:xfrm>
              <a:off x="5878513" y="2879725"/>
              <a:ext cx="673100" cy="2619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SNc</a:t>
              </a:r>
            </a:p>
          </p:txBody>
        </p:sp>
        <p:sp>
          <p:nvSpPr>
            <p:cNvPr id="6180" name="AutoShape 35"/>
            <p:cNvSpPr>
              <a:spLocks noChangeArrowheads="1"/>
            </p:cNvSpPr>
            <p:nvPr/>
          </p:nvSpPr>
          <p:spPr bwMode="auto">
            <a:xfrm flipV="1">
              <a:off x="3052763" y="2487613"/>
              <a:ext cx="98425" cy="762000"/>
            </a:xfrm>
            <a:prstGeom prst="downArrow">
              <a:avLst>
                <a:gd name="adj1" fmla="val 50000"/>
                <a:gd name="adj2" fmla="val 193548"/>
              </a:avLst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6181" name="AutoShape 36"/>
            <p:cNvCxnSpPr>
              <a:cxnSpLocks noChangeShapeType="1"/>
              <a:stCxn id="6149" idx="0"/>
              <a:endCxn id="6149" idx="2"/>
            </p:cNvCxnSpPr>
            <p:nvPr/>
          </p:nvCxnSpPr>
          <p:spPr bwMode="auto">
            <a:xfrm>
              <a:off x="4913313" y="3265488"/>
              <a:ext cx="3175" cy="271462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6182" name="Text Box 37"/>
            <p:cNvSpPr txBox="1">
              <a:spLocks noChangeArrowheads="1"/>
            </p:cNvSpPr>
            <p:nvPr/>
          </p:nvSpPr>
          <p:spPr bwMode="auto">
            <a:xfrm>
              <a:off x="2570163" y="3260725"/>
              <a:ext cx="617537" cy="26193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11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STN</a:t>
              </a:r>
            </a:p>
          </p:txBody>
        </p:sp>
        <p:sp>
          <p:nvSpPr>
            <p:cNvPr id="6183" name="Line 38"/>
            <p:cNvSpPr>
              <a:spLocks noChangeShapeType="1"/>
            </p:cNvSpPr>
            <p:nvPr/>
          </p:nvSpPr>
          <p:spPr bwMode="auto">
            <a:xfrm>
              <a:off x="4913313" y="3006725"/>
              <a:ext cx="754062" cy="1588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/>
            <a:lstStyle/>
            <a:p>
              <a:endParaRPr lang="en-IN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84" name="Text Box 39"/>
            <p:cNvSpPr txBox="1">
              <a:spLocks noChangeArrowheads="1"/>
            </p:cNvSpPr>
            <p:nvPr/>
          </p:nvSpPr>
          <p:spPr bwMode="auto">
            <a:xfrm>
              <a:off x="1057275" y="3941763"/>
              <a:ext cx="2882900" cy="755650"/>
            </a:xfrm>
            <a:prstGeom prst="rect">
              <a:avLst/>
            </a:prstGeom>
            <a:noFill/>
            <a:ln w="12600" cap="rnd">
              <a:solidFill>
                <a:srgbClr val="000000"/>
              </a:solidFill>
              <a:prstDash val="sysDot"/>
              <a:miter lim="800000"/>
              <a:headEnd/>
              <a:tailEnd/>
            </a:ln>
          </p:spPr>
          <p:txBody>
            <a:bodyPr lIns="65160" tIns="32760" rIns="65160" bIns="32760"/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GPe – Globus pallidus external segment</a:t>
              </a:r>
            </a:p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GPi -   Globus pallidus internal segment</a:t>
              </a:r>
            </a:p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STN – Subthalamic Nucleus</a:t>
              </a:r>
            </a:p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SNc – Substantia Nigra pars compancta</a:t>
              </a:r>
            </a:p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  <a:latin typeface="Verdana" pitchFamily="34" charset="0"/>
                  <a:cs typeface="Arial" charset="0"/>
                </a:rPr>
                <a:t>SNr – Substantia Nigra pars reticulata</a:t>
              </a:r>
            </a:p>
          </p:txBody>
        </p:sp>
        <p:grpSp>
          <p:nvGrpSpPr>
            <p:cNvPr id="6186" name="Group 41"/>
            <p:cNvGrpSpPr>
              <a:grpSpLocks/>
            </p:cNvGrpSpPr>
            <p:nvPr/>
          </p:nvGrpSpPr>
          <p:grpSpPr bwMode="auto">
            <a:xfrm>
              <a:off x="6594477" y="4324356"/>
              <a:ext cx="1846263" cy="633414"/>
              <a:chOff x="4154" y="2724"/>
              <a:chExt cx="1163" cy="399"/>
            </a:xfrm>
          </p:grpSpPr>
          <p:sp>
            <p:nvSpPr>
              <p:cNvPr id="6187" name="Line 42"/>
              <p:cNvSpPr>
                <a:spLocks noChangeShapeType="1"/>
              </p:cNvSpPr>
              <p:nvPr/>
            </p:nvSpPr>
            <p:spPr bwMode="auto">
              <a:xfrm>
                <a:off x="4154" y="2832"/>
                <a:ext cx="310" cy="1"/>
              </a:xfrm>
              <a:prstGeom prst="line">
                <a:avLst/>
              </a:prstGeom>
              <a:noFill/>
              <a:ln w="38160">
                <a:solidFill>
                  <a:srgbClr val="002060"/>
                </a:solidFill>
                <a:miter lim="800000"/>
                <a:headEnd/>
                <a:tailEnd type="triangle" w="med" len="med"/>
              </a:ln>
            </p:spPr>
            <p:txBody>
              <a:bodyPr/>
              <a:lstStyle/>
              <a:p>
                <a:endParaRPr lang="en-IN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88" name="AutoShape 43"/>
              <p:cNvSpPr>
                <a:spLocks noChangeArrowheads="1"/>
              </p:cNvSpPr>
              <p:nvPr/>
            </p:nvSpPr>
            <p:spPr bwMode="auto">
              <a:xfrm>
                <a:off x="4165" y="2976"/>
                <a:ext cx="310" cy="96"/>
              </a:xfrm>
              <a:prstGeom prst="rightArrow">
                <a:avLst>
                  <a:gd name="adj1" fmla="val 50000"/>
                  <a:gd name="adj2" fmla="val 80729"/>
                </a:avLst>
              </a:prstGeom>
              <a:noFill/>
              <a:ln w="9360">
                <a:solidFill>
                  <a:schemeClr val="accent4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89" name="Text Box 44"/>
              <p:cNvSpPr txBox="1">
                <a:spLocks noChangeArrowheads="1"/>
              </p:cNvSpPr>
              <p:nvPr/>
            </p:nvSpPr>
            <p:spPr bwMode="auto">
              <a:xfrm>
                <a:off x="4440" y="2724"/>
                <a:ext cx="746" cy="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 dirty="0">
                    <a:solidFill>
                      <a:schemeClr val="accent1">
                        <a:lumMod val="50000"/>
                      </a:schemeClr>
                    </a:solidFill>
                    <a:latin typeface="Verdana" pitchFamily="34" charset="0"/>
                    <a:cs typeface="Arial" charset="0"/>
                  </a:rPr>
                  <a:t>Inhibitory</a:t>
                </a:r>
              </a:p>
            </p:txBody>
          </p:sp>
          <p:sp>
            <p:nvSpPr>
              <p:cNvPr id="6190" name="Text Box 45"/>
              <p:cNvSpPr txBox="1">
                <a:spLocks noChangeArrowheads="1"/>
              </p:cNvSpPr>
              <p:nvPr/>
            </p:nvSpPr>
            <p:spPr bwMode="auto">
              <a:xfrm>
                <a:off x="4475" y="2908"/>
                <a:ext cx="842" cy="21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1600">
                    <a:solidFill>
                      <a:schemeClr val="accent1">
                        <a:lumMod val="50000"/>
                      </a:schemeClr>
                    </a:solidFill>
                    <a:latin typeface="Verdana" pitchFamily="34" charset="0"/>
                    <a:cs typeface="Arial" charset="0"/>
                  </a:rPr>
                  <a:t>Excitatory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50891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303213"/>
            <a:ext cx="8637588" cy="460375"/>
          </a:xfrm>
        </p:spPr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BASAL GANGLIA FUNCTIONS</a:t>
            </a:r>
          </a:p>
        </p:txBody>
      </p:sp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5638800" y="1752600"/>
            <a:ext cx="35052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5276371" y="2197696"/>
            <a:ext cx="2667000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Motor Preparation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3200400" y="1686317"/>
            <a:ext cx="2514600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Action Selection</a:t>
            </a:r>
          </a:p>
        </p:txBody>
      </p:sp>
      <p:sp>
        <p:nvSpPr>
          <p:cNvPr id="7174" name="Text Box 5"/>
          <p:cNvSpPr txBox="1">
            <a:spLocks noChangeArrowheads="1"/>
          </p:cNvSpPr>
          <p:nvPr/>
        </p:nvSpPr>
        <p:spPr bwMode="auto">
          <a:xfrm>
            <a:off x="1085850" y="3280979"/>
            <a:ext cx="2209800" cy="64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Goal-directed behavior</a:t>
            </a:r>
          </a:p>
        </p:txBody>
      </p:sp>
      <p:sp>
        <p:nvSpPr>
          <p:cNvPr id="7178" name="Oval 7"/>
          <p:cNvSpPr>
            <a:spLocks noChangeArrowheads="1"/>
          </p:cNvSpPr>
          <p:nvPr/>
        </p:nvSpPr>
        <p:spPr bwMode="auto">
          <a:xfrm>
            <a:off x="3546475" y="2819400"/>
            <a:ext cx="1371600" cy="1447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Text Box 9"/>
          <p:cNvSpPr txBox="1">
            <a:spLocks noChangeArrowheads="1"/>
          </p:cNvSpPr>
          <p:nvPr/>
        </p:nvSpPr>
        <p:spPr bwMode="auto">
          <a:xfrm>
            <a:off x="5715000" y="3352800"/>
            <a:ext cx="3657600" cy="371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Reward Based Learning</a:t>
            </a:r>
          </a:p>
        </p:txBody>
      </p:sp>
      <p:sp>
        <p:nvSpPr>
          <p:cNvPr id="7182" name="Text Box 11"/>
          <p:cNvSpPr txBox="1">
            <a:spLocks noChangeArrowheads="1"/>
          </p:cNvSpPr>
          <p:nvPr/>
        </p:nvSpPr>
        <p:spPr bwMode="auto">
          <a:xfrm>
            <a:off x="5531988" y="4429125"/>
            <a:ext cx="1295400" cy="371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Timing</a:t>
            </a:r>
          </a:p>
        </p:txBody>
      </p:sp>
      <p:sp>
        <p:nvSpPr>
          <p:cNvPr id="7183" name="Text Box 12"/>
          <p:cNvSpPr txBox="1">
            <a:spLocks noChangeArrowheads="1"/>
          </p:cNvSpPr>
          <p:nvPr/>
        </p:nvSpPr>
        <p:spPr bwMode="auto">
          <a:xfrm>
            <a:off x="2906683" y="5038725"/>
            <a:ext cx="3048000" cy="371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Exploratory Behavior</a:t>
            </a:r>
          </a:p>
        </p:txBody>
      </p:sp>
      <p:sp>
        <p:nvSpPr>
          <p:cNvPr id="7184" name="Text Box 13"/>
          <p:cNvSpPr txBox="1">
            <a:spLocks noChangeArrowheads="1"/>
          </p:cNvSpPr>
          <p:nvPr/>
        </p:nvSpPr>
        <p:spPr bwMode="auto">
          <a:xfrm>
            <a:off x="1234521" y="4343832"/>
            <a:ext cx="2743200" cy="371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Working Memory</a:t>
            </a:r>
          </a:p>
        </p:txBody>
      </p:sp>
      <p:sp>
        <p:nvSpPr>
          <p:cNvPr id="7185" name="Text Box 14"/>
          <p:cNvSpPr txBox="1">
            <a:spLocks noChangeArrowheads="1"/>
          </p:cNvSpPr>
          <p:nvPr/>
        </p:nvSpPr>
        <p:spPr bwMode="auto">
          <a:xfrm>
            <a:off x="1609860" y="1971513"/>
            <a:ext cx="1756374" cy="8408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ts val="1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Sequence 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Arial" charset="0"/>
            </a:endParaRPr>
          </a:p>
          <a:p>
            <a:pPr>
              <a:spcBef>
                <a:spcPts val="1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Generation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charset="0"/>
            </a:endParaRPr>
          </a:p>
        </p:txBody>
      </p:sp>
      <p:sp>
        <p:nvSpPr>
          <p:cNvPr id="7186" name="Line 15"/>
          <p:cNvSpPr>
            <a:spLocks noChangeShapeType="1"/>
          </p:cNvSpPr>
          <p:nvPr/>
        </p:nvSpPr>
        <p:spPr bwMode="auto">
          <a:xfrm flipV="1">
            <a:off x="4232275" y="2270125"/>
            <a:ext cx="1588" cy="565150"/>
          </a:xfrm>
          <a:prstGeom prst="line">
            <a:avLst/>
          </a:prstGeom>
          <a:noFill/>
          <a:ln w="5076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87" name="Line 16"/>
          <p:cNvSpPr>
            <a:spLocks noChangeShapeType="1"/>
          </p:cNvSpPr>
          <p:nvPr/>
        </p:nvSpPr>
        <p:spPr bwMode="auto">
          <a:xfrm flipH="1" flipV="1">
            <a:off x="3124200" y="2667000"/>
            <a:ext cx="590550" cy="473075"/>
          </a:xfrm>
          <a:prstGeom prst="line">
            <a:avLst/>
          </a:prstGeom>
          <a:noFill/>
          <a:ln w="5076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88" name="Line 17"/>
          <p:cNvSpPr>
            <a:spLocks noChangeShapeType="1"/>
          </p:cNvSpPr>
          <p:nvPr/>
        </p:nvSpPr>
        <p:spPr bwMode="auto">
          <a:xfrm flipH="1">
            <a:off x="2921000" y="3581400"/>
            <a:ext cx="641350" cy="1588"/>
          </a:xfrm>
          <a:prstGeom prst="line">
            <a:avLst/>
          </a:prstGeom>
          <a:noFill/>
          <a:ln w="5076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89" name="Line 18"/>
          <p:cNvSpPr>
            <a:spLocks noChangeShapeType="1"/>
          </p:cNvSpPr>
          <p:nvPr/>
        </p:nvSpPr>
        <p:spPr bwMode="auto">
          <a:xfrm flipH="1">
            <a:off x="3241674" y="4038600"/>
            <a:ext cx="549275" cy="495300"/>
          </a:xfrm>
          <a:prstGeom prst="line">
            <a:avLst/>
          </a:prstGeom>
          <a:noFill/>
          <a:ln w="5076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0" name="Line 19"/>
          <p:cNvSpPr>
            <a:spLocks noChangeShapeType="1"/>
          </p:cNvSpPr>
          <p:nvPr/>
        </p:nvSpPr>
        <p:spPr bwMode="auto">
          <a:xfrm flipV="1">
            <a:off x="4765675" y="2667000"/>
            <a:ext cx="457200" cy="473015"/>
          </a:xfrm>
          <a:prstGeom prst="line">
            <a:avLst/>
          </a:prstGeom>
          <a:noFill/>
          <a:ln w="5076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2" name="Line 21"/>
          <p:cNvSpPr>
            <a:spLocks noChangeShapeType="1"/>
          </p:cNvSpPr>
          <p:nvPr/>
        </p:nvSpPr>
        <p:spPr bwMode="auto">
          <a:xfrm>
            <a:off x="4918075" y="3581400"/>
            <a:ext cx="609600" cy="1588"/>
          </a:xfrm>
          <a:prstGeom prst="line">
            <a:avLst/>
          </a:prstGeom>
          <a:noFill/>
          <a:ln w="5076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3" name="Line 22"/>
          <p:cNvSpPr>
            <a:spLocks noChangeShapeType="1"/>
          </p:cNvSpPr>
          <p:nvPr/>
        </p:nvSpPr>
        <p:spPr bwMode="auto">
          <a:xfrm>
            <a:off x="4232275" y="4267200"/>
            <a:ext cx="1588" cy="533400"/>
          </a:xfrm>
          <a:prstGeom prst="line">
            <a:avLst/>
          </a:prstGeom>
          <a:noFill/>
          <a:ln w="5076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94" name="Line 23"/>
          <p:cNvSpPr>
            <a:spLocks noChangeShapeType="1"/>
          </p:cNvSpPr>
          <p:nvPr/>
        </p:nvSpPr>
        <p:spPr bwMode="auto">
          <a:xfrm>
            <a:off x="4742971" y="4038600"/>
            <a:ext cx="533400" cy="381000"/>
          </a:xfrm>
          <a:prstGeom prst="line">
            <a:avLst/>
          </a:prstGeom>
          <a:noFill/>
          <a:ln w="5076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7176" name="TextBox 24"/>
          <p:cNvSpPr txBox="1">
            <a:spLocks noChangeArrowheads="1"/>
          </p:cNvSpPr>
          <p:nvPr/>
        </p:nvSpPr>
        <p:spPr bwMode="auto">
          <a:xfrm>
            <a:off x="5867400" y="5715000"/>
            <a:ext cx="25396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(Chakravarthy et al 2010)</a:t>
            </a:r>
          </a:p>
        </p:txBody>
      </p:sp>
      <p:sp>
        <p:nvSpPr>
          <p:cNvPr id="7177" name="TextBox 25"/>
          <p:cNvSpPr txBox="1">
            <a:spLocks noChangeArrowheads="1"/>
          </p:cNvSpPr>
          <p:nvPr/>
        </p:nvSpPr>
        <p:spPr bwMode="auto">
          <a:xfrm>
            <a:off x="76200" y="6248400"/>
            <a:ext cx="9128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“The mysterious motor functions of Basal Ganglia…” – Marsden (1982)</a:t>
            </a:r>
          </a:p>
        </p:txBody>
      </p:sp>
    </p:spTree>
    <p:extLst>
      <p:ext uri="{BB962C8B-B14F-4D97-AF65-F5344CB8AC3E}">
        <p14:creationId xmlns:p14="http://schemas.microsoft.com/office/powerpoint/2010/main" val="29869223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1066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808080">
              <a:alpha val="32156"/>
            </a:srgbClr>
          </a:solidFill>
          <a:ln w="9360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95388" y="1524000"/>
            <a:ext cx="6224587" cy="4848225"/>
          </a:xfrm>
        </p:spPr>
        <p:txBody>
          <a:bodyPr rtlCol="0">
            <a:normAutofit fontScale="47500" lnSpcReduction="20000"/>
          </a:bodyPr>
          <a:lstStyle/>
          <a:p>
            <a:pPr marL="457200" lvl="1" indent="-342900" eaLnBrk="1" fontAlgn="auto" hangingPunct="1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Progressive neurodegenerative disorder</a:t>
            </a:r>
          </a:p>
          <a:p>
            <a:pPr marL="457200" lvl="1" indent="-342900" eaLnBrk="1" fontAlgn="auto" hangingPunct="1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endParaRPr lang="en-US" sz="4400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457200" lvl="1" indent="-342900" eaLnBrk="1" fontAlgn="auto" hangingPunct="1">
              <a:lnSpc>
                <a:spcPct val="17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Pathology: loss of </a:t>
            </a:r>
            <a:r>
              <a:rPr lang="en-US" sz="4400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dopaminergic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neurons </a:t>
            </a:r>
            <a:r>
              <a:rPr lang="en-US" sz="4400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Substantia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sz="4400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nigra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pars </a:t>
            </a:r>
            <a:r>
              <a:rPr lang="en-US" sz="4400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compacta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(</a:t>
            </a:r>
            <a:r>
              <a:rPr lang="en-US" sz="4400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SNc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endParaRPr lang="en-US" sz="44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457200" lvl="1" indent="-342900" eaLnBrk="1" fontAlgn="auto" hangingPunct="1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endParaRPr lang="en-US" sz="44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457200" lvl="1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Cardinal Symptoms:</a:t>
            </a:r>
          </a:p>
          <a:p>
            <a:pPr marL="857250" lvl="2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Tremor, </a:t>
            </a:r>
          </a:p>
          <a:p>
            <a:pPr marL="857250" lvl="2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Rigidity, </a:t>
            </a:r>
          </a:p>
          <a:p>
            <a:pPr marL="857250" lvl="2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Postural abnormalities,  </a:t>
            </a:r>
          </a:p>
          <a:p>
            <a:pPr marL="857250" lvl="2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400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Bradykinesia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.</a:t>
            </a:r>
          </a:p>
          <a:p>
            <a:pPr marL="457200" lvl="1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endParaRPr lang="en-US" sz="4800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457200" lvl="1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Motor symptoms in many modalities:</a:t>
            </a:r>
          </a:p>
          <a:p>
            <a:pPr marL="857250" lvl="2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Reaching movements</a:t>
            </a:r>
          </a:p>
          <a:p>
            <a:pPr marL="857250" lvl="2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Handwriting</a:t>
            </a:r>
          </a:p>
          <a:p>
            <a:pPr marL="857250" lvl="2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Eye movements</a:t>
            </a:r>
          </a:p>
          <a:p>
            <a:pPr marL="857250" lvl="2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Speech</a:t>
            </a:r>
          </a:p>
          <a:p>
            <a:pPr marL="857250" lvl="2" indent="-342900"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ct val="125000"/>
              <a:buFont typeface="Wingdings" pitchFamily="2" charset="2"/>
              <a:buChar char=""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Posture…</a:t>
            </a:r>
          </a:p>
          <a:p>
            <a:pPr eaLnBrk="1" fontAlgn="auto" hangingPunct="1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tabLst>
                <a:tab pos="457200" algn="l"/>
                <a:tab pos="627063" algn="l"/>
                <a:tab pos="1084263" algn="l"/>
                <a:tab pos="1541463" algn="l"/>
                <a:tab pos="1998663" algn="l"/>
                <a:tab pos="2455863" algn="l"/>
                <a:tab pos="2913063" algn="l"/>
                <a:tab pos="3370263" algn="l"/>
                <a:tab pos="3827463" algn="l"/>
                <a:tab pos="4284663" algn="l"/>
                <a:tab pos="4741863" algn="l"/>
                <a:tab pos="5199063" algn="l"/>
                <a:tab pos="5656263" algn="l"/>
                <a:tab pos="6113463" algn="l"/>
                <a:tab pos="6570663" algn="l"/>
                <a:tab pos="7027863" algn="l"/>
                <a:tab pos="7485063" algn="l"/>
                <a:tab pos="7942263" algn="l"/>
                <a:tab pos="8399463" algn="l"/>
                <a:tab pos="8856663" algn="l"/>
                <a:tab pos="9313863" algn="l"/>
              </a:tabLst>
              <a:defRPr/>
            </a:pPr>
            <a:endParaRPr lang="en-US" sz="2000" dirty="0" smtClean="0">
              <a:solidFill>
                <a:schemeClr val="accent1">
                  <a:lumMod val="50000"/>
                </a:schemeClr>
              </a:solidFill>
              <a:ea typeface="宋体" pitchFamily="2" charset="-122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371600"/>
            <a:ext cx="1057275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458788" y="228600"/>
            <a:ext cx="3847633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宋体" pitchFamily="2" charset="-122"/>
              </a:rPr>
              <a:t>Parkinson’s disease (PD)</a:t>
            </a:r>
          </a:p>
        </p:txBody>
      </p:sp>
      <p:pic>
        <p:nvPicPr>
          <p:cNvPr id="1127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3160533"/>
            <a:ext cx="1563687" cy="136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73" name="TextBox 10"/>
          <p:cNvSpPr txBox="1">
            <a:spLocks noChangeArrowheads="1"/>
          </p:cNvSpPr>
          <p:nvPr/>
        </p:nvSpPr>
        <p:spPr bwMode="auto">
          <a:xfrm>
            <a:off x="6459538" y="4911725"/>
            <a:ext cx="2325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Normal Handwriting</a:t>
            </a:r>
          </a:p>
        </p:txBody>
      </p:sp>
      <p:sp>
        <p:nvSpPr>
          <p:cNvPr id="11274" name="TextBox 11"/>
          <p:cNvSpPr txBox="1">
            <a:spLocks noChangeArrowheads="1"/>
          </p:cNvSpPr>
          <p:nvPr/>
        </p:nvSpPr>
        <p:spPr bwMode="auto">
          <a:xfrm>
            <a:off x="6705600" y="6372225"/>
            <a:ext cx="1814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PD handwriting</a:t>
            </a:r>
          </a:p>
        </p:txBody>
      </p:sp>
      <p:pic>
        <p:nvPicPr>
          <p:cNvPr id="11" name="Picture 9" descr="Scan0002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3987800"/>
            <a:ext cx="24145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 descr="pdv3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5429250"/>
            <a:ext cx="2414587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192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/>
          </p:nvPr>
        </p:nvSpPr>
        <p:spPr>
          <a:xfrm>
            <a:off x="914400" y="4249738"/>
            <a:ext cx="7772400" cy="12366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The Classical View of BG Function</a:t>
            </a:r>
          </a:p>
        </p:txBody>
      </p:sp>
    </p:spTree>
    <p:extLst>
      <p:ext uri="{BB962C8B-B14F-4D97-AF65-F5344CB8AC3E}">
        <p14:creationId xmlns:p14="http://schemas.microsoft.com/office/powerpoint/2010/main" val="3293606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303213"/>
            <a:ext cx="7770813" cy="1144587"/>
          </a:xfrm>
        </p:spPr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</a:rPr>
              <a:t>The Direct &amp; Indirect Pathways</a:t>
            </a:r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2514600" y="4572000"/>
            <a:ext cx="13716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2514600" y="2514600"/>
            <a:ext cx="13716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4"/>
          <p:cNvSpPr>
            <a:spLocks noChangeArrowheads="1"/>
          </p:cNvSpPr>
          <p:nvPr/>
        </p:nvSpPr>
        <p:spPr bwMode="auto">
          <a:xfrm>
            <a:off x="5029200" y="3886200"/>
            <a:ext cx="6858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5029200" y="2971800"/>
            <a:ext cx="6858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AutoShape 6"/>
          <p:cNvSpPr>
            <a:spLocks noChangeArrowheads="1"/>
          </p:cNvSpPr>
          <p:nvPr/>
        </p:nvSpPr>
        <p:spPr bwMode="auto">
          <a:xfrm rot="840000">
            <a:off x="3879850" y="2708275"/>
            <a:ext cx="1165225" cy="228600"/>
          </a:xfrm>
          <a:prstGeom prst="leftArrow">
            <a:avLst>
              <a:gd name="adj1" fmla="val 50000"/>
              <a:gd name="adj2" fmla="val 127431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AutoShape 7"/>
          <p:cNvSpPr>
            <a:spLocks noChangeArrowheads="1"/>
          </p:cNvSpPr>
          <p:nvPr/>
        </p:nvSpPr>
        <p:spPr bwMode="auto">
          <a:xfrm rot="-1080000">
            <a:off x="3886200" y="4483100"/>
            <a:ext cx="1411288" cy="228600"/>
          </a:xfrm>
          <a:prstGeom prst="rightArrow">
            <a:avLst>
              <a:gd name="adj1" fmla="val 50000"/>
              <a:gd name="adj2" fmla="val 15434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AutoShape 8"/>
          <p:cNvSpPr>
            <a:spLocks noChangeArrowheads="1"/>
          </p:cNvSpPr>
          <p:nvPr/>
        </p:nvSpPr>
        <p:spPr bwMode="auto">
          <a:xfrm>
            <a:off x="5078413" y="3429000"/>
            <a:ext cx="228600" cy="457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AutoShape 9"/>
          <p:cNvSpPr>
            <a:spLocks noChangeArrowheads="1"/>
          </p:cNvSpPr>
          <p:nvPr/>
        </p:nvSpPr>
        <p:spPr bwMode="auto">
          <a:xfrm>
            <a:off x="5486400" y="34290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AutoShape 10"/>
          <p:cNvSpPr>
            <a:spLocks noChangeArrowheads="1"/>
          </p:cNvSpPr>
          <p:nvPr/>
        </p:nvSpPr>
        <p:spPr bwMode="auto">
          <a:xfrm>
            <a:off x="2971800" y="2971800"/>
            <a:ext cx="457200" cy="1600200"/>
          </a:xfrm>
          <a:prstGeom prst="upArrow">
            <a:avLst>
              <a:gd name="adj1" fmla="val 50000"/>
              <a:gd name="adj2" fmla="val 8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Text Box 11"/>
          <p:cNvSpPr txBox="1">
            <a:spLocks noChangeArrowheads="1"/>
          </p:cNvSpPr>
          <p:nvPr/>
        </p:nvSpPr>
        <p:spPr bwMode="auto">
          <a:xfrm>
            <a:off x="374650" y="3262313"/>
            <a:ext cx="1230313" cy="118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Direct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Pathway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(“Go”)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High DA</a:t>
            </a:r>
          </a:p>
        </p:txBody>
      </p:sp>
      <p:sp>
        <p:nvSpPr>
          <p:cNvPr id="13325" name="AutoShape 12"/>
          <p:cNvSpPr>
            <a:spLocks/>
          </p:cNvSpPr>
          <p:nvPr/>
        </p:nvSpPr>
        <p:spPr bwMode="auto">
          <a:xfrm>
            <a:off x="1371600" y="2622550"/>
            <a:ext cx="914400" cy="2286000"/>
          </a:xfrm>
          <a:prstGeom prst="leftBrace">
            <a:avLst>
              <a:gd name="adj1" fmla="val 20833"/>
              <a:gd name="adj2" fmla="val 50000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AutoShape 13"/>
          <p:cNvSpPr>
            <a:spLocks/>
          </p:cNvSpPr>
          <p:nvPr/>
        </p:nvSpPr>
        <p:spPr bwMode="auto">
          <a:xfrm>
            <a:off x="5715000" y="2743200"/>
            <a:ext cx="685800" cy="2057400"/>
          </a:xfrm>
          <a:prstGeom prst="rightBrace">
            <a:avLst>
              <a:gd name="adj1" fmla="val 25000"/>
              <a:gd name="adj2" fmla="val 50000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Text Box 14"/>
          <p:cNvSpPr txBox="1">
            <a:spLocks noChangeArrowheads="1"/>
          </p:cNvSpPr>
          <p:nvPr/>
        </p:nvSpPr>
        <p:spPr bwMode="auto">
          <a:xfrm>
            <a:off x="6477000" y="2971800"/>
            <a:ext cx="1400175" cy="118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Indirect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Pathway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(“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NoGo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”)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Low DA</a:t>
            </a:r>
          </a:p>
        </p:txBody>
      </p:sp>
      <p:sp>
        <p:nvSpPr>
          <p:cNvPr id="13328" name="AutoShape 15"/>
          <p:cNvSpPr>
            <a:spLocks noChangeArrowheads="1"/>
          </p:cNvSpPr>
          <p:nvPr/>
        </p:nvSpPr>
        <p:spPr bwMode="auto">
          <a:xfrm>
            <a:off x="2971800" y="5029200"/>
            <a:ext cx="457200" cy="685800"/>
          </a:xfrm>
          <a:prstGeom prst="upArrow">
            <a:avLst>
              <a:gd name="adj1" fmla="val 50000"/>
              <a:gd name="adj2" fmla="val 3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9" name="AutoShape 16"/>
          <p:cNvSpPr>
            <a:spLocks noChangeArrowheads="1"/>
          </p:cNvSpPr>
          <p:nvPr/>
        </p:nvSpPr>
        <p:spPr bwMode="auto">
          <a:xfrm>
            <a:off x="2971800" y="1828800"/>
            <a:ext cx="457200" cy="685800"/>
          </a:xfrm>
          <a:prstGeom prst="upArrow">
            <a:avLst>
              <a:gd name="adj1" fmla="val 50000"/>
              <a:gd name="adj2" fmla="val 3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Text Box 17"/>
          <p:cNvSpPr txBox="1">
            <a:spLocks noChangeArrowheads="1"/>
          </p:cNvSpPr>
          <p:nvPr/>
        </p:nvSpPr>
        <p:spPr bwMode="auto">
          <a:xfrm>
            <a:off x="2913063" y="4572000"/>
            <a:ext cx="538162" cy="684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002060"/>
                </a:solidFill>
              </a:rPr>
              <a:t>Str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331" name="Text Box 18"/>
          <p:cNvSpPr txBox="1">
            <a:spLocks noChangeArrowheads="1"/>
          </p:cNvSpPr>
          <p:nvPr/>
        </p:nvSpPr>
        <p:spPr bwMode="auto">
          <a:xfrm>
            <a:off x="2890838" y="2514600"/>
            <a:ext cx="654050" cy="684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002060"/>
                </a:solidFill>
              </a:rPr>
              <a:t>GPi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332" name="Text Box 19"/>
          <p:cNvSpPr txBox="1">
            <a:spLocks noChangeArrowheads="1"/>
          </p:cNvSpPr>
          <p:nvPr/>
        </p:nvSpPr>
        <p:spPr bwMode="auto">
          <a:xfrm>
            <a:off x="5068888" y="2960688"/>
            <a:ext cx="587375" cy="684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002060"/>
                </a:solidFill>
              </a:rPr>
              <a:t>Stn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333" name="Text Box 20"/>
          <p:cNvSpPr txBox="1">
            <a:spLocks noChangeArrowheads="1"/>
          </p:cNvSpPr>
          <p:nvPr/>
        </p:nvSpPr>
        <p:spPr bwMode="auto">
          <a:xfrm>
            <a:off x="5029200" y="3886200"/>
            <a:ext cx="746125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002060"/>
                </a:solidFill>
              </a:rPr>
              <a:t>GPe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334" name="Text Box 21"/>
          <p:cNvSpPr txBox="1">
            <a:spLocks noChangeArrowheads="1"/>
          </p:cNvSpPr>
          <p:nvPr/>
        </p:nvSpPr>
        <p:spPr bwMode="auto">
          <a:xfrm>
            <a:off x="4648200" y="1828800"/>
            <a:ext cx="23606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Albin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et al 1989)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802313" y="6248400"/>
            <a:ext cx="25146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21513" y="6096000"/>
            <a:ext cx="0" cy="30480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37" name="TextBox 26"/>
          <p:cNvSpPr txBox="1">
            <a:spLocks noChangeArrowheads="1"/>
          </p:cNvSpPr>
          <p:nvPr/>
        </p:nvSpPr>
        <p:spPr bwMode="auto">
          <a:xfrm>
            <a:off x="6869113" y="5715000"/>
            <a:ext cx="4397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d</a:t>
            </a:r>
            <a:r>
              <a:rPr lang="en-US" baseline="-25000">
                <a:latin typeface="Symbol" pitchFamily="18" charset="2"/>
              </a:rPr>
              <a:t>0</a:t>
            </a:r>
          </a:p>
        </p:txBody>
      </p:sp>
      <p:sp>
        <p:nvSpPr>
          <p:cNvPr id="13338" name="TextBox 27"/>
          <p:cNvSpPr txBox="1">
            <a:spLocks noChangeArrowheads="1"/>
          </p:cNvSpPr>
          <p:nvPr/>
        </p:nvSpPr>
        <p:spPr bwMode="auto">
          <a:xfrm>
            <a:off x="7478713" y="5786438"/>
            <a:ext cx="9032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“GO”</a:t>
            </a:r>
          </a:p>
        </p:txBody>
      </p:sp>
      <p:sp>
        <p:nvSpPr>
          <p:cNvPr id="13339" name="TextBox 28"/>
          <p:cNvSpPr txBox="1">
            <a:spLocks noChangeArrowheads="1"/>
          </p:cNvSpPr>
          <p:nvPr/>
        </p:nvSpPr>
        <p:spPr bwMode="auto">
          <a:xfrm>
            <a:off x="5345113" y="5791200"/>
            <a:ext cx="13493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“NOGO”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029200" y="5486400"/>
            <a:ext cx="4114800" cy="1371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13341" name="Group 28"/>
          <p:cNvGrpSpPr>
            <a:grpSpLocks/>
          </p:cNvGrpSpPr>
          <p:nvPr/>
        </p:nvGrpSpPr>
        <p:grpSpPr bwMode="auto">
          <a:xfrm>
            <a:off x="1143000" y="5029200"/>
            <a:ext cx="1585913" cy="990600"/>
            <a:chOff x="3429000" y="4724400"/>
            <a:chExt cx="1585913" cy="990600"/>
          </a:xfrm>
        </p:grpSpPr>
        <p:sp>
          <p:nvSpPr>
            <p:cNvPr id="13343" name="Oval 8"/>
            <p:cNvSpPr>
              <a:spLocks noChangeArrowheads="1"/>
            </p:cNvSpPr>
            <p:nvPr/>
          </p:nvSpPr>
          <p:spPr bwMode="auto">
            <a:xfrm>
              <a:off x="3429000" y="5029200"/>
              <a:ext cx="685800" cy="685800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SNc</a:t>
              </a:r>
            </a:p>
          </p:txBody>
        </p:sp>
        <p:sp>
          <p:nvSpPr>
            <p:cNvPr id="13344" name="AutoShape 10"/>
            <p:cNvSpPr>
              <a:spLocks noChangeArrowheads="1"/>
            </p:cNvSpPr>
            <p:nvPr/>
          </p:nvSpPr>
          <p:spPr bwMode="auto">
            <a:xfrm rot="-1781646">
              <a:off x="4038600" y="4724400"/>
              <a:ext cx="976313" cy="485775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42" name="TextBox 32"/>
          <p:cNvSpPr txBox="1">
            <a:spLocks noChangeArrowheads="1"/>
          </p:cNvSpPr>
          <p:nvPr/>
        </p:nvSpPr>
        <p:spPr bwMode="auto">
          <a:xfrm>
            <a:off x="2057400" y="5410200"/>
            <a:ext cx="630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</a:t>
            </a:r>
          </a:p>
        </p:txBody>
      </p:sp>
    </p:spTree>
    <p:extLst>
      <p:ext uri="{BB962C8B-B14F-4D97-AF65-F5344CB8AC3E}">
        <p14:creationId xmlns:p14="http://schemas.microsoft.com/office/powerpoint/2010/main" val="16520760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C000"/>
                </a:solidFill>
              </a:rPr>
              <a:t>Dopamine (DA) for fun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Brain’s “pleasure chemical”  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DA release is triggered by brain stimulation, psychomotor stimulants, opiates, and food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(Wise &amp; 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Rompre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1989)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DA antagonists attenuate the pleasurable experience of the above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(Wise &amp; 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Rompre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1989)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Beautiful faces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Aharon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et al 2001),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images of lovers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(Aron et al 2005),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monetary rewards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1800" dirty="0" err="1" smtClean="0">
                <a:solidFill>
                  <a:schemeClr val="accent6">
                    <a:lumMod val="75000"/>
                  </a:schemeClr>
                </a:solidFill>
              </a:rPr>
              <a:t>Thut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 et al 1997)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trigger the dopamine reward system </a:t>
            </a:r>
          </a:p>
          <a:p>
            <a:endParaRPr lang="en-US" sz="20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3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Rewards and Learning by Reinforcement</a:t>
            </a:r>
          </a:p>
        </p:txBody>
      </p:sp>
      <p:sp>
        <p:nvSpPr>
          <p:cNvPr id="16387" name="Rectangle 6"/>
          <p:cNvSpPr>
            <a:spLocks noChangeArrowheads="1"/>
          </p:cNvSpPr>
          <p:nvPr/>
        </p:nvSpPr>
        <p:spPr bwMode="auto">
          <a:xfrm>
            <a:off x="2209800" y="2057400"/>
            <a:ext cx="1371600" cy="914400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AutoShape 7"/>
          <p:cNvSpPr>
            <a:spLocks noChangeArrowheads="1"/>
          </p:cNvSpPr>
          <p:nvPr/>
        </p:nvSpPr>
        <p:spPr bwMode="auto">
          <a:xfrm>
            <a:off x="1219200" y="2286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AutoShape 8"/>
          <p:cNvSpPr>
            <a:spLocks noChangeArrowheads="1"/>
          </p:cNvSpPr>
          <p:nvPr/>
        </p:nvSpPr>
        <p:spPr bwMode="auto">
          <a:xfrm>
            <a:off x="3581400" y="2286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AutoShape 12"/>
          <p:cNvSpPr>
            <a:spLocks noChangeArrowheads="1"/>
          </p:cNvSpPr>
          <p:nvPr/>
        </p:nvSpPr>
        <p:spPr bwMode="auto">
          <a:xfrm>
            <a:off x="2638425" y="1447800"/>
            <a:ext cx="485775" cy="595313"/>
          </a:xfrm>
          <a:prstGeom prst="downArrow">
            <a:avLst>
              <a:gd name="adj1" fmla="val 50000"/>
              <a:gd name="adj2" fmla="val 30637"/>
            </a:avLst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6391" name="Text Box 13"/>
          <p:cNvSpPr txBox="1">
            <a:spLocks noChangeArrowheads="1"/>
          </p:cNvSpPr>
          <p:nvPr/>
        </p:nvSpPr>
        <p:spPr bwMode="auto">
          <a:xfrm>
            <a:off x="822325" y="1870075"/>
            <a:ext cx="1266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Stimulus</a:t>
            </a:r>
          </a:p>
        </p:txBody>
      </p:sp>
      <p:sp>
        <p:nvSpPr>
          <p:cNvPr id="16392" name="Text Box 14"/>
          <p:cNvSpPr txBox="1">
            <a:spLocks noChangeArrowheads="1"/>
          </p:cNvSpPr>
          <p:nvPr/>
        </p:nvSpPr>
        <p:spPr bwMode="auto">
          <a:xfrm>
            <a:off x="3657600" y="1828800"/>
            <a:ext cx="13799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16393" name="Text Box 15"/>
          <p:cNvSpPr txBox="1">
            <a:spLocks noChangeArrowheads="1"/>
          </p:cNvSpPr>
          <p:nvPr/>
        </p:nvSpPr>
        <p:spPr bwMode="auto">
          <a:xfrm>
            <a:off x="3048000" y="1066800"/>
            <a:ext cx="36877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Reward (+</a:t>
            </a:r>
            <a:r>
              <a:rPr lang="en-US" sz="2400" dirty="0" err="1"/>
              <a:t>ve</a:t>
            </a:r>
            <a:r>
              <a:rPr lang="en-US" sz="2400" dirty="0"/>
              <a:t> reinforcement)</a:t>
            </a:r>
          </a:p>
        </p:txBody>
      </p:sp>
      <p:sp>
        <p:nvSpPr>
          <p:cNvPr id="16394" name="Text Box 17"/>
          <p:cNvSpPr txBox="1">
            <a:spLocks noChangeArrowheads="1"/>
          </p:cNvSpPr>
          <p:nvPr/>
        </p:nvSpPr>
        <p:spPr bwMode="auto">
          <a:xfrm>
            <a:off x="6172200" y="2133600"/>
            <a:ext cx="1165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Learn It</a:t>
            </a:r>
          </a:p>
        </p:txBody>
      </p:sp>
      <p:sp>
        <p:nvSpPr>
          <p:cNvPr id="16395" name="Rectangle 18"/>
          <p:cNvSpPr>
            <a:spLocks noChangeArrowheads="1"/>
          </p:cNvSpPr>
          <p:nvPr/>
        </p:nvSpPr>
        <p:spPr bwMode="auto">
          <a:xfrm>
            <a:off x="2286000" y="4800600"/>
            <a:ext cx="1371600" cy="914400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AutoShape 19"/>
          <p:cNvSpPr>
            <a:spLocks noChangeArrowheads="1"/>
          </p:cNvSpPr>
          <p:nvPr/>
        </p:nvSpPr>
        <p:spPr bwMode="auto">
          <a:xfrm>
            <a:off x="1295400" y="50292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AutoShape 20"/>
          <p:cNvSpPr>
            <a:spLocks noChangeArrowheads="1"/>
          </p:cNvSpPr>
          <p:nvPr/>
        </p:nvSpPr>
        <p:spPr bwMode="auto">
          <a:xfrm>
            <a:off x="3657600" y="50292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AutoShape 21"/>
          <p:cNvSpPr>
            <a:spLocks noChangeArrowheads="1"/>
          </p:cNvSpPr>
          <p:nvPr/>
        </p:nvSpPr>
        <p:spPr bwMode="auto">
          <a:xfrm>
            <a:off x="2714625" y="4191000"/>
            <a:ext cx="485775" cy="595313"/>
          </a:xfrm>
          <a:prstGeom prst="downArrow">
            <a:avLst>
              <a:gd name="adj1" fmla="val 50000"/>
              <a:gd name="adj2" fmla="val 3063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6399" name="Text Box 22"/>
          <p:cNvSpPr txBox="1">
            <a:spLocks noChangeArrowheads="1"/>
          </p:cNvSpPr>
          <p:nvPr/>
        </p:nvSpPr>
        <p:spPr bwMode="auto">
          <a:xfrm>
            <a:off x="898525" y="4613275"/>
            <a:ext cx="1266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Stimulus</a:t>
            </a:r>
          </a:p>
        </p:txBody>
      </p:sp>
      <p:sp>
        <p:nvSpPr>
          <p:cNvPr id="16400" name="Text Box 23"/>
          <p:cNvSpPr txBox="1">
            <a:spLocks noChangeArrowheads="1"/>
          </p:cNvSpPr>
          <p:nvPr/>
        </p:nvSpPr>
        <p:spPr bwMode="auto">
          <a:xfrm>
            <a:off x="3733800" y="4572000"/>
            <a:ext cx="13799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Response</a:t>
            </a:r>
          </a:p>
        </p:txBody>
      </p:sp>
      <p:sp>
        <p:nvSpPr>
          <p:cNvPr id="16401" name="Text Box 25"/>
          <p:cNvSpPr txBox="1">
            <a:spLocks noChangeArrowheads="1"/>
          </p:cNvSpPr>
          <p:nvPr/>
        </p:nvSpPr>
        <p:spPr bwMode="auto">
          <a:xfrm>
            <a:off x="6096000" y="5105400"/>
            <a:ext cx="1955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Don’t Learn It</a:t>
            </a:r>
          </a:p>
        </p:txBody>
      </p:sp>
      <p:sp>
        <p:nvSpPr>
          <p:cNvPr id="16402" name="Text Box 26"/>
          <p:cNvSpPr txBox="1">
            <a:spLocks noChangeArrowheads="1"/>
          </p:cNvSpPr>
          <p:nvPr/>
        </p:nvSpPr>
        <p:spPr bwMode="auto">
          <a:xfrm>
            <a:off x="3200400" y="3810000"/>
            <a:ext cx="41746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Punishment (-</a:t>
            </a:r>
            <a:r>
              <a:rPr lang="en-US" sz="2400" dirty="0" err="1"/>
              <a:t>ve</a:t>
            </a:r>
            <a:r>
              <a:rPr lang="en-US" sz="2400" dirty="0"/>
              <a:t> reinforcement)</a:t>
            </a:r>
          </a:p>
        </p:txBody>
      </p:sp>
    </p:spTree>
    <p:extLst>
      <p:ext uri="{BB962C8B-B14F-4D97-AF65-F5344CB8AC3E}">
        <p14:creationId xmlns:p14="http://schemas.microsoft.com/office/powerpoint/2010/main" val="354084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Basal Ganglia and Reward Based Learning</a:t>
            </a:r>
          </a:p>
        </p:txBody>
      </p:sp>
      <p:sp>
        <p:nvSpPr>
          <p:cNvPr id="17411" name="Rectangle 5"/>
          <p:cNvSpPr>
            <a:spLocks noChangeArrowheads="1"/>
          </p:cNvSpPr>
          <p:nvPr/>
        </p:nvSpPr>
        <p:spPr bwMode="auto">
          <a:xfrm>
            <a:off x="3200400" y="2133600"/>
            <a:ext cx="3657600" cy="914400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Motor Cortex </a:t>
            </a:r>
            <a:r>
              <a:rPr lang="en-US" sz="2000">
                <a:sym typeface="Wingdings" pitchFamily="2" charset="2"/>
              </a:rPr>
              <a:t> Sensory</a:t>
            </a:r>
            <a:r>
              <a:rPr lang="en-US" sz="2000"/>
              <a:t> Cortex</a:t>
            </a: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4876800" y="3810000"/>
            <a:ext cx="914400" cy="914400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BG</a:t>
            </a:r>
          </a:p>
        </p:txBody>
      </p:sp>
      <p:grpSp>
        <p:nvGrpSpPr>
          <p:cNvPr id="17413" name="Group 17"/>
          <p:cNvGrpSpPr>
            <a:grpSpLocks/>
          </p:cNvGrpSpPr>
          <p:nvPr/>
        </p:nvGrpSpPr>
        <p:grpSpPr bwMode="auto">
          <a:xfrm>
            <a:off x="3429000" y="4724400"/>
            <a:ext cx="1585913" cy="990600"/>
            <a:chOff x="3429000" y="4724400"/>
            <a:chExt cx="1585913" cy="990600"/>
          </a:xfrm>
        </p:grpSpPr>
        <p:sp>
          <p:nvSpPr>
            <p:cNvPr id="17424" name="Oval 8"/>
            <p:cNvSpPr>
              <a:spLocks noChangeArrowheads="1"/>
            </p:cNvSpPr>
            <p:nvPr/>
          </p:nvSpPr>
          <p:spPr bwMode="auto">
            <a:xfrm>
              <a:off x="3429000" y="5029200"/>
              <a:ext cx="685800" cy="685800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SNc</a:t>
              </a:r>
            </a:p>
          </p:txBody>
        </p:sp>
        <p:sp>
          <p:nvSpPr>
            <p:cNvPr id="17425" name="AutoShape 10"/>
            <p:cNvSpPr>
              <a:spLocks noChangeArrowheads="1"/>
            </p:cNvSpPr>
            <p:nvPr/>
          </p:nvSpPr>
          <p:spPr bwMode="auto">
            <a:xfrm rot="-1781646">
              <a:off x="4038600" y="4724400"/>
              <a:ext cx="976313" cy="485775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4" name="AutoShape 12"/>
          <p:cNvSpPr>
            <a:spLocks noChangeArrowheads="1"/>
          </p:cNvSpPr>
          <p:nvPr/>
        </p:nvSpPr>
        <p:spPr bwMode="auto">
          <a:xfrm>
            <a:off x="5105400" y="3048000"/>
            <a:ext cx="485775" cy="747713"/>
          </a:xfrm>
          <a:prstGeom prst="upArrow">
            <a:avLst>
              <a:gd name="adj1" fmla="val 50000"/>
              <a:gd name="adj2" fmla="val 38480"/>
            </a:avLst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7415" name="AutoShape 13"/>
          <p:cNvSpPr>
            <a:spLocks noChangeArrowheads="1"/>
          </p:cNvSpPr>
          <p:nvPr/>
        </p:nvSpPr>
        <p:spPr bwMode="auto">
          <a:xfrm>
            <a:off x="2209800" y="2362200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AutoShape 14"/>
          <p:cNvSpPr>
            <a:spLocks noChangeArrowheads="1"/>
          </p:cNvSpPr>
          <p:nvPr/>
        </p:nvSpPr>
        <p:spPr bwMode="auto">
          <a:xfrm>
            <a:off x="6858000" y="2362200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Text Box 16"/>
          <p:cNvSpPr txBox="1">
            <a:spLocks noChangeArrowheads="1"/>
          </p:cNvSpPr>
          <p:nvPr/>
        </p:nvSpPr>
        <p:spPr bwMode="auto">
          <a:xfrm>
            <a:off x="1371600" y="4267200"/>
            <a:ext cx="2949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Dopamine (“Reward”)</a:t>
            </a:r>
          </a:p>
        </p:txBody>
      </p:sp>
      <p:sp>
        <p:nvSpPr>
          <p:cNvPr id="17418" name="Text Box 18"/>
          <p:cNvSpPr txBox="1">
            <a:spLocks noChangeArrowheads="1"/>
          </p:cNvSpPr>
          <p:nvPr/>
        </p:nvSpPr>
        <p:spPr bwMode="auto">
          <a:xfrm>
            <a:off x="7162800" y="1676400"/>
            <a:ext cx="108395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Sensory</a:t>
            </a:r>
          </a:p>
          <a:p>
            <a:r>
              <a:rPr lang="en-US" sz="2000" dirty="0"/>
              <a:t>Stimulus</a:t>
            </a:r>
          </a:p>
        </p:txBody>
      </p:sp>
      <p:sp>
        <p:nvSpPr>
          <p:cNvPr id="17419" name="Text Box 19"/>
          <p:cNvSpPr txBox="1">
            <a:spLocks noChangeArrowheads="1"/>
          </p:cNvSpPr>
          <p:nvPr/>
        </p:nvSpPr>
        <p:spPr bwMode="auto">
          <a:xfrm>
            <a:off x="1676400" y="1600200"/>
            <a:ext cx="118205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Motor </a:t>
            </a:r>
          </a:p>
          <a:p>
            <a:r>
              <a:rPr lang="en-US" sz="2000" dirty="0"/>
              <a:t>Response</a:t>
            </a:r>
          </a:p>
        </p:txBody>
      </p:sp>
      <p:sp>
        <p:nvSpPr>
          <p:cNvPr id="14" name="U-Turn Arrow 13"/>
          <p:cNvSpPr/>
          <p:nvPr/>
        </p:nvSpPr>
        <p:spPr>
          <a:xfrm flipH="1" flipV="1">
            <a:off x="5181600" y="3048000"/>
            <a:ext cx="1676400" cy="2819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40495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421" name="TextBox 14"/>
          <p:cNvSpPr txBox="1">
            <a:spLocks noChangeArrowheads="1"/>
          </p:cNvSpPr>
          <p:nvPr/>
        </p:nvSpPr>
        <p:spPr bwMode="auto">
          <a:xfrm>
            <a:off x="6934200" y="4800600"/>
            <a:ext cx="16097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Sensory-</a:t>
            </a:r>
          </a:p>
          <a:p>
            <a:r>
              <a:rPr lang="en-US"/>
              <a:t>motor State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477000" y="5562600"/>
            <a:ext cx="609600" cy="152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3" name="TextBox 17"/>
          <p:cNvSpPr txBox="1">
            <a:spLocks noChangeArrowheads="1"/>
          </p:cNvSpPr>
          <p:nvPr/>
        </p:nvSpPr>
        <p:spPr bwMode="auto">
          <a:xfrm>
            <a:off x="381000" y="6019800"/>
            <a:ext cx="63230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BG interprets the reward and </a:t>
            </a:r>
          </a:p>
          <a:p>
            <a:r>
              <a:rPr lang="en-US"/>
              <a:t>Recommends the right action to the Motor Cortex</a:t>
            </a:r>
          </a:p>
        </p:txBody>
      </p:sp>
    </p:spTree>
    <p:extLst>
      <p:ext uri="{BB962C8B-B14F-4D97-AF65-F5344CB8AC3E}">
        <p14:creationId xmlns:p14="http://schemas.microsoft.com/office/powerpoint/2010/main" val="342290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64256"/>
            <a:ext cx="48482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76600" y="5334000"/>
            <a:ext cx="2907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Why the </a:t>
            </a:r>
            <a:r>
              <a:rPr lang="en-US" sz="4800" dirty="0" smtClean="0"/>
              <a:t>HYPE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5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303213"/>
            <a:ext cx="8637588" cy="460375"/>
          </a:xfrm>
        </p:spPr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DOPAMINE AS A REWARD-RELATED SIGNAL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8338" y="990600"/>
            <a:ext cx="4843462" cy="5165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7010400" y="4648200"/>
            <a:ext cx="1828800" cy="7100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ts val="875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cs typeface="Times New Roman" pitchFamily="18" charset="0"/>
              </a:rPr>
              <a:t>Schultz et al, 1997</a:t>
            </a:r>
          </a:p>
        </p:txBody>
      </p:sp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504825" y="6324600"/>
            <a:ext cx="78009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 = total actual future reward – total expected future reward</a:t>
            </a:r>
          </a:p>
        </p:txBody>
      </p:sp>
    </p:spTree>
    <p:extLst>
      <p:ext uri="{BB962C8B-B14F-4D97-AF65-F5344CB8AC3E}">
        <p14:creationId xmlns:p14="http://schemas.microsoft.com/office/powerpoint/2010/main" val="368525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BG and Action selection</a:t>
            </a:r>
          </a:p>
        </p:txBody>
      </p:sp>
      <p:pic>
        <p:nvPicPr>
          <p:cNvPr id="18435" name="Picture 2" descr="http://t2.gstatic.com/images?q=tbn:ANd9GcQpWUAt4rXBgKiHkY4889VfWaN_my5Fc1qAi35H07WtjfAkQnQ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81200" y="4419600"/>
            <a:ext cx="6953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362200" y="5105400"/>
            <a:ext cx="381000" cy="685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76600" y="5105400"/>
            <a:ext cx="457200" cy="685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86000" y="3048000"/>
            <a:ext cx="0" cy="1295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733800" y="3124200"/>
            <a:ext cx="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40" name="Picture 6" descr="http://upload.wikimedia.org/wikipedia/commons/thumb/7/70/Redbutton.svg/300px-Redbutt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4419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8" descr="https://encrypted-tbn2.gstatic.com/images?q=tbn:ANd9GcQFNXYRYVkCf1-gtGffGEbxRsZs0MqVQNBNF5QxumG3tEflIoCsD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81200" y="1905000"/>
            <a:ext cx="6858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Picture 10" descr="https://encrypted-tbn2.gstatic.com/images?q=tbn:ANd9GcTYhFGXhTB2OO83hNZ8RFm4LhsKTIgSPWUt9ngnZWpaiv-GoWH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572125"/>
            <a:ext cx="1376363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3" name="Picture 12" descr="https://encrypted-tbn0.gstatic.com/images?q=tbn:ANd9GcR9vkSHyLvESCgFAE7jw1rJj8kyoeco0E5P0LaebFpLl4z349TI1Q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24200" y="1905000"/>
            <a:ext cx="11811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4" name="TextBox 22"/>
          <p:cNvSpPr txBox="1">
            <a:spLocks noChangeArrowheads="1"/>
          </p:cNvSpPr>
          <p:nvPr/>
        </p:nvSpPr>
        <p:spPr bwMode="auto">
          <a:xfrm>
            <a:off x="1752600" y="1371600"/>
            <a:ext cx="922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reward</a:t>
            </a:r>
          </a:p>
        </p:txBody>
      </p:sp>
      <p:sp>
        <p:nvSpPr>
          <p:cNvPr id="18445" name="TextBox 23"/>
          <p:cNvSpPr txBox="1">
            <a:spLocks noChangeArrowheads="1"/>
          </p:cNvSpPr>
          <p:nvPr/>
        </p:nvSpPr>
        <p:spPr bwMode="auto">
          <a:xfrm>
            <a:off x="3352800" y="1371600"/>
            <a:ext cx="14358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punishment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838200" y="1828800"/>
            <a:ext cx="76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8200" y="1828800"/>
            <a:ext cx="0" cy="3429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38200" y="5257800"/>
            <a:ext cx="13716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9" name="TextBox 32"/>
          <p:cNvSpPr txBox="1">
            <a:spLocks noChangeArrowheads="1"/>
          </p:cNvSpPr>
          <p:nvPr/>
        </p:nvSpPr>
        <p:spPr bwMode="auto">
          <a:xfrm>
            <a:off x="1600200" y="4724400"/>
            <a:ext cx="4159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+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419600" y="1828800"/>
            <a:ext cx="76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181600" y="1828800"/>
            <a:ext cx="0" cy="3429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886200" y="5257800"/>
            <a:ext cx="1295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53" name="TextBox 37"/>
          <p:cNvSpPr txBox="1">
            <a:spLocks noChangeArrowheads="1"/>
          </p:cNvSpPr>
          <p:nvPr/>
        </p:nvSpPr>
        <p:spPr bwMode="auto">
          <a:xfrm>
            <a:off x="4114800" y="4724400"/>
            <a:ext cx="3381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-</a:t>
            </a:r>
          </a:p>
        </p:txBody>
      </p:sp>
      <p:sp>
        <p:nvSpPr>
          <p:cNvPr id="18454" name="TextBox 22"/>
          <p:cNvSpPr txBox="1">
            <a:spLocks noChangeArrowheads="1"/>
          </p:cNvSpPr>
          <p:nvPr/>
        </p:nvSpPr>
        <p:spPr bwMode="auto">
          <a:xfrm>
            <a:off x="5715000" y="3733800"/>
            <a:ext cx="3071813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Experience </a:t>
            </a:r>
          </a:p>
          <a:p>
            <a:r>
              <a:rPr lang="en-US"/>
              <a:t>(rewards/punishments)</a:t>
            </a:r>
          </a:p>
          <a:p>
            <a:r>
              <a:rPr lang="en-US"/>
              <a:t>Shapes the</a:t>
            </a:r>
          </a:p>
          <a:p>
            <a:r>
              <a:rPr lang="en-US"/>
              <a:t>Probability of choosing</a:t>
            </a:r>
          </a:p>
          <a:p>
            <a:r>
              <a:rPr lang="en-US"/>
              <a:t>An Action</a:t>
            </a:r>
          </a:p>
        </p:txBody>
      </p:sp>
    </p:spTree>
    <p:extLst>
      <p:ext uri="{BB962C8B-B14F-4D97-AF65-F5344CB8AC3E}">
        <p14:creationId xmlns:p14="http://schemas.microsoft.com/office/powerpoint/2010/main" val="341516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BG and Action selection</a:t>
            </a:r>
          </a:p>
        </p:txBody>
      </p:sp>
      <p:pic>
        <p:nvPicPr>
          <p:cNvPr id="19459" name="Picture 2" descr="http://t2.gstatic.com/images?q=tbn:ANd9GcQpWUAt4rXBgKiHkY4889VfWaN_my5Fc1qAi35H07WtjfAkQnQ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0275" y="5334000"/>
            <a:ext cx="542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2438400" y="3124200"/>
            <a:ext cx="0" cy="609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1" name="Picture 6" descr="http://upload.wikimedia.org/wikipedia/commons/thumb/7/70/Redbutton.svg/300px-Redbutt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334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10" descr="https://encrypted-tbn2.gstatic.com/images?q=tbn:ANd9GcTYhFGXhTB2OO83hNZ8RFm4LhsKTIgSPWUt9ngnZWpaiv-GoWH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6075363"/>
            <a:ext cx="838200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Straight Connector 32"/>
          <p:cNvCxnSpPr/>
          <p:nvPr/>
        </p:nvCxnSpPr>
        <p:spPr>
          <a:xfrm flipH="1">
            <a:off x="2209800" y="4800600"/>
            <a:ext cx="1676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362200" y="4343400"/>
            <a:ext cx="228600" cy="457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5200" y="4343400"/>
            <a:ext cx="2286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/>
          <p:cNvCxnSpPr>
            <a:endCxn id="39" idx="1"/>
          </p:cNvCxnSpPr>
          <p:nvPr/>
        </p:nvCxnSpPr>
        <p:spPr>
          <a:xfrm flipH="1" flipV="1">
            <a:off x="3505200" y="4572000"/>
            <a:ext cx="1752600" cy="533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2514600" y="4648200"/>
            <a:ext cx="2743200" cy="6096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8" name="TextBox 45"/>
          <p:cNvSpPr txBox="1">
            <a:spLocks noChangeArrowheads="1"/>
          </p:cNvSpPr>
          <p:nvPr/>
        </p:nvSpPr>
        <p:spPr bwMode="auto">
          <a:xfrm>
            <a:off x="5410200" y="4549775"/>
            <a:ext cx="334327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 “Value”: Reward-giving</a:t>
            </a:r>
          </a:p>
          <a:p>
            <a:r>
              <a:rPr lang="en-US"/>
              <a:t>potential of an Action</a:t>
            </a:r>
          </a:p>
          <a:p>
            <a:endParaRPr lang="en-US"/>
          </a:p>
          <a:p>
            <a:r>
              <a:rPr lang="en-US"/>
              <a:t> Both values are equal</a:t>
            </a:r>
          </a:p>
          <a:p>
            <a:r>
              <a:rPr lang="en-US"/>
              <a:t>Initially.</a:t>
            </a:r>
          </a:p>
        </p:txBody>
      </p:sp>
      <p:sp>
        <p:nvSpPr>
          <p:cNvPr id="19469" name="TextBox 27"/>
          <p:cNvSpPr txBox="1">
            <a:spLocks noChangeArrowheads="1"/>
          </p:cNvSpPr>
          <p:nvPr/>
        </p:nvSpPr>
        <p:spPr bwMode="auto">
          <a:xfrm>
            <a:off x="1143000" y="2743200"/>
            <a:ext cx="11080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Choose</a:t>
            </a:r>
          </a:p>
          <a:p>
            <a:pPr algn="ctr"/>
            <a:r>
              <a:rPr lang="en-US"/>
              <a:t>Yellow</a:t>
            </a:r>
          </a:p>
        </p:txBody>
      </p:sp>
      <p:sp>
        <p:nvSpPr>
          <p:cNvPr id="19470" name="TextBox 28"/>
          <p:cNvSpPr txBox="1">
            <a:spLocks noChangeArrowheads="1"/>
          </p:cNvSpPr>
          <p:nvPr/>
        </p:nvSpPr>
        <p:spPr bwMode="auto">
          <a:xfrm>
            <a:off x="2438400" y="1219200"/>
            <a:ext cx="17319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Initial stage</a:t>
            </a:r>
          </a:p>
        </p:txBody>
      </p:sp>
    </p:spTree>
    <p:extLst>
      <p:ext uri="{BB962C8B-B14F-4D97-AF65-F5344CB8AC3E}">
        <p14:creationId xmlns:p14="http://schemas.microsoft.com/office/powerpoint/2010/main" val="277742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BG and Action selection</a:t>
            </a:r>
          </a:p>
        </p:txBody>
      </p:sp>
      <p:pic>
        <p:nvPicPr>
          <p:cNvPr id="20483" name="Picture 2" descr="http://t2.gstatic.com/images?q=tbn:ANd9GcQpWUAt4rXBgKiHkY4889VfWaN_my5Fc1qAi35H07WtjfAkQnQ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0275" y="5334000"/>
            <a:ext cx="542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2438400" y="3124200"/>
            <a:ext cx="0" cy="609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5" name="Picture 6" descr="http://upload.wikimedia.org/wikipedia/commons/thumb/7/70/Redbutton.svg/300px-Redbutt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334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0" descr="https://encrypted-tbn2.gstatic.com/images?q=tbn:ANd9GcTYhFGXhTB2OO83hNZ8RFm4LhsKTIgSPWUt9ngnZWpaiv-GoWH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6075363"/>
            <a:ext cx="838200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Straight Connector 25"/>
          <p:cNvCxnSpPr/>
          <p:nvPr/>
        </p:nvCxnSpPr>
        <p:spPr>
          <a:xfrm flipH="1">
            <a:off x="838200" y="1828800"/>
            <a:ext cx="76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8200" y="1828800"/>
            <a:ext cx="0" cy="2743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38200" y="4572000"/>
            <a:ext cx="1143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0" name="TextBox 32"/>
          <p:cNvSpPr txBox="1">
            <a:spLocks noChangeArrowheads="1"/>
          </p:cNvSpPr>
          <p:nvPr/>
        </p:nvSpPr>
        <p:spPr bwMode="auto">
          <a:xfrm>
            <a:off x="1371600" y="3810000"/>
            <a:ext cx="4159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+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209800" y="4800600"/>
            <a:ext cx="1676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362200" y="4343400"/>
            <a:ext cx="228600" cy="457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5200" y="4343400"/>
            <a:ext cx="228600" cy="457200"/>
          </a:xfrm>
          <a:prstGeom prst="rect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0494" name="TextBox 27"/>
          <p:cNvSpPr txBox="1">
            <a:spLocks noChangeArrowheads="1"/>
          </p:cNvSpPr>
          <p:nvPr/>
        </p:nvSpPr>
        <p:spPr bwMode="auto">
          <a:xfrm>
            <a:off x="1219200" y="2743200"/>
            <a:ext cx="11080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Choose</a:t>
            </a:r>
          </a:p>
          <a:p>
            <a:pPr algn="ctr"/>
            <a:r>
              <a:rPr lang="en-US"/>
              <a:t>Yellow</a:t>
            </a:r>
          </a:p>
        </p:txBody>
      </p:sp>
      <p:pic>
        <p:nvPicPr>
          <p:cNvPr id="20495" name="Picture 8" descr="https://encrypted-tbn2.gstatic.com/images?q=tbn:ANd9GcQFNXYRYVkCf1-gtGffGEbxRsZs0MqVQNBNF5QxumG3tEflIoCsD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1752600"/>
            <a:ext cx="45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6" name="TextBox 20"/>
          <p:cNvSpPr txBox="1">
            <a:spLocks noChangeArrowheads="1"/>
          </p:cNvSpPr>
          <p:nvPr/>
        </p:nvSpPr>
        <p:spPr bwMode="auto">
          <a:xfrm>
            <a:off x="1447800" y="1371600"/>
            <a:ext cx="11414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Reward</a:t>
            </a:r>
          </a:p>
        </p:txBody>
      </p:sp>
      <p:sp>
        <p:nvSpPr>
          <p:cNvPr id="20497" name="TextBox 21"/>
          <p:cNvSpPr txBox="1">
            <a:spLocks noChangeArrowheads="1"/>
          </p:cNvSpPr>
          <p:nvPr/>
        </p:nvSpPr>
        <p:spPr bwMode="auto">
          <a:xfrm>
            <a:off x="4800600" y="2819399"/>
            <a:ext cx="395755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Yellow</a:t>
            </a:r>
            <a:r>
              <a:rPr lang="en-US" sz="3200" dirty="0"/>
              <a:t> fetched Reward</a:t>
            </a:r>
          </a:p>
        </p:txBody>
      </p:sp>
    </p:spTree>
    <p:extLst>
      <p:ext uri="{BB962C8B-B14F-4D97-AF65-F5344CB8AC3E}">
        <p14:creationId xmlns:p14="http://schemas.microsoft.com/office/powerpoint/2010/main" val="25665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BG and Action selection</a:t>
            </a:r>
          </a:p>
        </p:txBody>
      </p:sp>
      <p:pic>
        <p:nvPicPr>
          <p:cNvPr id="21507" name="Picture 2" descr="http://t2.gstatic.com/images?q=tbn:ANd9GcQpWUAt4rXBgKiHkY4889VfWaN_my5Fc1qAi35H07WtjfAkQnQ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0275" y="5334000"/>
            <a:ext cx="542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2438400" y="3124200"/>
            <a:ext cx="0" cy="609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Picture 6" descr="http://upload.wikimedia.org/wikipedia/commons/thumb/7/70/Redbutton.svg/300px-Redbutt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334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0" descr="https://encrypted-tbn2.gstatic.com/images?q=tbn:ANd9GcTYhFGXhTB2OO83hNZ8RFm4LhsKTIgSPWUt9ngnZWpaiv-GoWH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6075363"/>
            <a:ext cx="838200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6" name="Straight Connector 25"/>
          <p:cNvCxnSpPr/>
          <p:nvPr/>
        </p:nvCxnSpPr>
        <p:spPr>
          <a:xfrm flipH="1">
            <a:off x="838200" y="1828800"/>
            <a:ext cx="76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38200" y="1828800"/>
            <a:ext cx="0" cy="2743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38200" y="4572000"/>
            <a:ext cx="11430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32"/>
          <p:cNvSpPr txBox="1">
            <a:spLocks noChangeArrowheads="1"/>
          </p:cNvSpPr>
          <p:nvPr/>
        </p:nvSpPr>
        <p:spPr bwMode="auto">
          <a:xfrm>
            <a:off x="1371600" y="3810000"/>
            <a:ext cx="4159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+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209800" y="4800600"/>
            <a:ext cx="1676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362200" y="4038600"/>
            <a:ext cx="228600" cy="76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5200" y="4343400"/>
            <a:ext cx="2286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2514600" y="4648200"/>
            <a:ext cx="2743200" cy="6096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9" name="TextBox 45"/>
          <p:cNvSpPr txBox="1">
            <a:spLocks noChangeArrowheads="1"/>
          </p:cNvSpPr>
          <p:nvPr/>
        </p:nvSpPr>
        <p:spPr bwMode="auto">
          <a:xfrm>
            <a:off x="5410200" y="5105400"/>
            <a:ext cx="26677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“Value” of  Yellow is</a:t>
            </a:r>
          </a:p>
          <a:p>
            <a:r>
              <a:rPr lang="en-US" sz="2400" dirty="0"/>
              <a:t>Increased </a:t>
            </a:r>
          </a:p>
        </p:txBody>
      </p:sp>
      <p:sp>
        <p:nvSpPr>
          <p:cNvPr id="21520" name="TextBox 27"/>
          <p:cNvSpPr txBox="1">
            <a:spLocks noChangeArrowheads="1"/>
          </p:cNvSpPr>
          <p:nvPr/>
        </p:nvSpPr>
        <p:spPr bwMode="auto">
          <a:xfrm>
            <a:off x="1219200" y="2743200"/>
            <a:ext cx="11080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Choose</a:t>
            </a:r>
          </a:p>
          <a:p>
            <a:pPr algn="ctr"/>
            <a:r>
              <a:rPr lang="en-US"/>
              <a:t>Y</a:t>
            </a:r>
          </a:p>
        </p:txBody>
      </p:sp>
      <p:pic>
        <p:nvPicPr>
          <p:cNvPr id="21521" name="Picture 8" descr="https://encrypted-tbn2.gstatic.com/images?q=tbn:ANd9GcQFNXYRYVkCf1-gtGffGEbxRsZs0MqVQNBNF5QxumG3tEflIoCsD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1752600"/>
            <a:ext cx="45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22" name="TextBox 20"/>
          <p:cNvSpPr txBox="1">
            <a:spLocks noChangeArrowheads="1"/>
          </p:cNvSpPr>
          <p:nvPr/>
        </p:nvSpPr>
        <p:spPr bwMode="auto">
          <a:xfrm>
            <a:off x="1447800" y="1371600"/>
            <a:ext cx="11414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334596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BG and Action selection</a:t>
            </a:r>
          </a:p>
        </p:txBody>
      </p:sp>
      <p:pic>
        <p:nvPicPr>
          <p:cNvPr id="22531" name="Picture 2" descr="http://t2.gstatic.com/images?q=tbn:ANd9GcQpWUAt4rXBgKiHkY4889VfWaN_my5Fc1qAi35H07WtjfAkQnQ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0275" y="5334000"/>
            <a:ext cx="542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2438400" y="3124200"/>
            <a:ext cx="0" cy="609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3" name="Picture 6" descr="http://upload.wikimedia.org/wikipedia/commons/thumb/7/70/Redbutton.svg/300px-Redbutt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334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10" descr="https://encrypted-tbn2.gstatic.com/images?q=tbn:ANd9GcTYhFGXhTB2OO83hNZ8RFm4LhsKTIgSPWUt9ngnZWpaiv-GoWH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6075363"/>
            <a:ext cx="838200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Straight Connector 32"/>
          <p:cNvCxnSpPr/>
          <p:nvPr/>
        </p:nvCxnSpPr>
        <p:spPr>
          <a:xfrm flipH="1">
            <a:off x="2209800" y="4800600"/>
            <a:ext cx="1676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362200" y="4343400"/>
            <a:ext cx="228600" cy="457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5200" y="4343400"/>
            <a:ext cx="2286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/>
          <p:cNvCxnSpPr>
            <a:endCxn id="39" idx="1"/>
          </p:cNvCxnSpPr>
          <p:nvPr/>
        </p:nvCxnSpPr>
        <p:spPr>
          <a:xfrm flipH="1" flipV="1">
            <a:off x="3505200" y="4572000"/>
            <a:ext cx="1752600" cy="533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2514600" y="4648200"/>
            <a:ext cx="2743200" cy="6096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0" name="TextBox 45"/>
          <p:cNvSpPr txBox="1">
            <a:spLocks noChangeArrowheads="1"/>
          </p:cNvSpPr>
          <p:nvPr/>
        </p:nvSpPr>
        <p:spPr bwMode="auto">
          <a:xfrm>
            <a:off x="5410200" y="5105400"/>
            <a:ext cx="31638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“Value”: Reward-giving</a:t>
            </a:r>
          </a:p>
          <a:p>
            <a:r>
              <a:rPr lang="en-US" sz="2400" dirty="0"/>
              <a:t>potential of an Action</a:t>
            </a:r>
          </a:p>
        </p:txBody>
      </p:sp>
      <p:sp>
        <p:nvSpPr>
          <p:cNvPr id="22541" name="TextBox 27"/>
          <p:cNvSpPr txBox="1">
            <a:spLocks noChangeArrowheads="1"/>
          </p:cNvSpPr>
          <p:nvPr/>
        </p:nvSpPr>
        <p:spPr bwMode="auto">
          <a:xfrm>
            <a:off x="1219200" y="2743200"/>
            <a:ext cx="11080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Choose</a:t>
            </a:r>
          </a:p>
          <a:p>
            <a:pPr algn="ctr"/>
            <a:r>
              <a:rPr lang="en-US"/>
              <a:t>Y</a:t>
            </a:r>
          </a:p>
        </p:txBody>
      </p:sp>
      <p:sp>
        <p:nvSpPr>
          <p:cNvPr id="22542" name="TextBox 28"/>
          <p:cNvSpPr txBox="1">
            <a:spLocks noChangeArrowheads="1"/>
          </p:cNvSpPr>
          <p:nvPr/>
        </p:nvSpPr>
        <p:spPr bwMode="auto">
          <a:xfrm>
            <a:off x="2438400" y="1219200"/>
            <a:ext cx="17319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Initial stage</a:t>
            </a:r>
          </a:p>
        </p:txBody>
      </p:sp>
    </p:spTree>
    <p:extLst>
      <p:ext uri="{BB962C8B-B14F-4D97-AF65-F5344CB8AC3E}">
        <p14:creationId xmlns:p14="http://schemas.microsoft.com/office/powerpoint/2010/main" val="176608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BG and Action selection</a:t>
            </a:r>
          </a:p>
        </p:txBody>
      </p:sp>
      <p:pic>
        <p:nvPicPr>
          <p:cNvPr id="23555" name="Picture 2" descr="http://t2.gstatic.com/images?q=tbn:ANd9GcQpWUAt4rXBgKiHkY4889VfWaN_my5Fc1qAi35H07WtjfAkQnQ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0275" y="5334000"/>
            <a:ext cx="542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3581400" y="3276600"/>
            <a:ext cx="0" cy="6096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7" name="Picture 6" descr="http://upload.wikimedia.org/wikipedia/commons/thumb/7/70/Redbutton.svg/300px-Redbutt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334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10" descr="https://encrypted-tbn2.gstatic.com/images?q=tbn:ANd9GcTYhFGXhTB2OO83hNZ8RFm4LhsKTIgSPWUt9ngnZWpaiv-GoWH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6075363"/>
            <a:ext cx="838200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Straight Connector 32"/>
          <p:cNvCxnSpPr/>
          <p:nvPr/>
        </p:nvCxnSpPr>
        <p:spPr>
          <a:xfrm flipH="1">
            <a:off x="2209800" y="4800600"/>
            <a:ext cx="1676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362200" y="3962400"/>
            <a:ext cx="228600" cy="838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5200" y="4343400"/>
            <a:ext cx="2286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/>
          <p:cNvCxnSpPr>
            <a:endCxn id="39" idx="1"/>
          </p:cNvCxnSpPr>
          <p:nvPr/>
        </p:nvCxnSpPr>
        <p:spPr>
          <a:xfrm flipH="1" flipV="1">
            <a:off x="3505200" y="4572000"/>
            <a:ext cx="1752600" cy="5334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2514600" y="4648200"/>
            <a:ext cx="2743200" cy="6096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4" name="TextBox 45"/>
          <p:cNvSpPr txBox="1">
            <a:spLocks noChangeArrowheads="1"/>
          </p:cNvSpPr>
          <p:nvPr/>
        </p:nvSpPr>
        <p:spPr bwMode="auto">
          <a:xfrm>
            <a:off x="5410200" y="5105400"/>
            <a:ext cx="31638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“Value”: Reward-giving</a:t>
            </a:r>
          </a:p>
          <a:p>
            <a:r>
              <a:rPr lang="en-US" sz="2400" dirty="0"/>
              <a:t>potential of an Action</a:t>
            </a:r>
          </a:p>
        </p:txBody>
      </p:sp>
      <p:sp>
        <p:nvSpPr>
          <p:cNvPr id="23565" name="TextBox 27"/>
          <p:cNvSpPr txBox="1">
            <a:spLocks noChangeArrowheads="1"/>
          </p:cNvSpPr>
          <p:nvPr/>
        </p:nvSpPr>
        <p:spPr bwMode="auto">
          <a:xfrm>
            <a:off x="3810000" y="3124200"/>
            <a:ext cx="11080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Choose</a:t>
            </a:r>
          </a:p>
          <a:p>
            <a:pPr algn="ctr"/>
            <a:r>
              <a:rPr lang="en-US"/>
              <a:t>Red</a:t>
            </a:r>
          </a:p>
        </p:txBody>
      </p:sp>
    </p:spTree>
    <p:extLst>
      <p:ext uri="{BB962C8B-B14F-4D97-AF65-F5344CB8AC3E}">
        <p14:creationId xmlns:p14="http://schemas.microsoft.com/office/powerpoint/2010/main" val="76966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BG and Action selection</a:t>
            </a:r>
          </a:p>
        </p:txBody>
      </p:sp>
      <p:pic>
        <p:nvPicPr>
          <p:cNvPr id="24579" name="Picture 2" descr="http://t2.gstatic.com/images?q=tbn:ANd9GcQpWUAt4rXBgKiHkY4889VfWaN_my5Fc1qAi35H07WtjfAkQnQ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0275" y="5334000"/>
            <a:ext cx="542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 flipV="1">
            <a:off x="3581400" y="2590800"/>
            <a:ext cx="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1" name="Picture 6" descr="http://upload.wikimedia.org/wikipedia/commons/thumb/7/70/Redbutton.svg/300px-Redbutt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334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https://encrypted-tbn2.gstatic.com/images?q=tbn:ANd9GcTYhFGXhTB2OO83hNZ8RFm4LhsKTIgSPWUt9ngnZWpaiv-GoWH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6075363"/>
            <a:ext cx="838200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3" name="TextBox 38"/>
          <p:cNvSpPr txBox="1">
            <a:spLocks noChangeArrowheads="1"/>
          </p:cNvSpPr>
          <p:nvPr/>
        </p:nvSpPr>
        <p:spPr bwMode="auto">
          <a:xfrm>
            <a:off x="5791200" y="2438400"/>
            <a:ext cx="20462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Red resulted in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Punishment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209800" y="4800600"/>
            <a:ext cx="1676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362200" y="3962400"/>
            <a:ext cx="228600" cy="838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5200" y="4343400"/>
            <a:ext cx="2286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181600" y="1905000"/>
            <a:ext cx="0" cy="2514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962400" y="1905000"/>
            <a:ext cx="121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114800" y="4419600"/>
            <a:ext cx="1066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0" name="TextBox 20"/>
          <p:cNvSpPr txBox="1">
            <a:spLocks noChangeArrowheads="1"/>
          </p:cNvSpPr>
          <p:nvPr/>
        </p:nvSpPr>
        <p:spPr bwMode="auto">
          <a:xfrm>
            <a:off x="4343400" y="39624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pic>
        <p:nvPicPr>
          <p:cNvPr id="24591" name="Picture 12" descr="https://encrypted-tbn0.gstatic.com/images?q=tbn:ANd9GcR9vkSHyLvESCgFAE7jw1rJj8kyoeco0E5P0LaebFpLl4z349TI1Q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400" y="1752600"/>
            <a:ext cx="685800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92" name="TextBox 23"/>
          <p:cNvSpPr txBox="1">
            <a:spLocks noChangeArrowheads="1"/>
          </p:cNvSpPr>
          <p:nvPr/>
        </p:nvSpPr>
        <p:spPr bwMode="auto">
          <a:xfrm>
            <a:off x="3657600" y="1371600"/>
            <a:ext cx="16367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Punishment</a:t>
            </a:r>
          </a:p>
        </p:txBody>
      </p:sp>
    </p:spTree>
    <p:extLst>
      <p:ext uri="{BB962C8B-B14F-4D97-AF65-F5344CB8AC3E}">
        <p14:creationId xmlns:p14="http://schemas.microsoft.com/office/powerpoint/2010/main" val="18862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BG and Action selection</a:t>
            </a:r>
          </a:p>
        </p:txBody>
      </p:sp>
      <p:pic>
        <p:nvPicPr>
          <p:cNvPr id="25603" name="Picture 2" descr="http://t2.gstatic.com/images?q=tbn:ANd9GcQpWUAt4rXBgKiHkY4889VfWaN_my5Fc1qAi35H07WtjfAkQnQ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0275" y="5334000"/>
            <a:ext cx="542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6" descr="http://upload.wikimedia.org/wikipedia/commons/thumb/7/70/Redbutton.svg/300px-Redbutt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334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10" descr="https://encrypted-tbn2.gstatic.com/images?q=tbn:ANd9GcTYhFGXhTB2OO83hNZ8RFm4LhsKTIgSPWUt9ngnZWpaiv-GoWH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6075363"/>
            <a:ext cx="838200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Box 38"/>
          <p:cNvSpPr txBox="1">
            <a:spLocks noChangeArrowheads="1"/>
          </p:cNvSpPr>
          <p:nvPr/>
        </p:nvSpPr>
        <p:spPr bwMode="auto">
          <a:xfrm>
            <a:off x="5791200" y="2438400"/>
            <a:ext cx="28463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Reward </a:t>
            </a:r>
            <a:r>
              <a:rPr lang="en-US" sz="2400" dirty="0">
                <a:sym typeface="Wingdings" pitchFamily="2" charset="2"/>
              </a:rPr>
              <a:t> GO</a:t>
            </a:r>
          </a:p>
          <a:p>
            <a:r>
              <a:rPr lang="en-US" sz="2400" dirty="0">
                <a:sym typeface="Wingdings" pitchFamily="2" charset="2"/>
              </a:rPr>
              <a:t>Punishment  </a:t>
            </a:r>
            <a:r>
              <a:rPr lang="en-US" sz="2400" dirty="0" err="1">
                <a:sym typeface="Wingdings" pitchFamily="2" charset="2"/>
              </a:rPr>
              <a:t>NoGo</a:t>
            </a:r>
            <a:endParaRPr lang="en-US" sz="2400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209800" y="4800600"/>
            <a:ext cx="1676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362200" y="3962400"/>
            <a:ext cx="228600" cy="838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5200" y="4572000"/>
            <a:ext cx="152400" cy="228600"/>
          </a:xfrm>
          <a:prstGeom prst="rect">
            <a:avLst/>
          </a:prstGeom>
          <a:solidFill>
            <a:srgbClr val="FF66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43" name="Straight Arrow Connector 42"/>
          <p:cNvCxnSpPr>
            <a:endCxn id="39" idx="1"/>
          </p:cNvCxnSpPr>
          <p:nvPr/>
        </p:nvCxnSpPr>
        <p:spPr>
          <a:xfrm flipH="1" flipV="1">
            <a:off x="3505200" y="4686300"/>
            <a:ext cx="1752600" cy="4191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1" name="TextBox 45"/>
          <p:cNvSpPr txBox="1">
            <a:spLocks noChangeArrowheads="1"/>
          </p:cNvSpPr>
          <p:nvPr/>
        </p:nvSpPr>
        <p:spPr bwMode="auto">
          <a:xfrm>
            <a:off x="5410200" y="5105400"/>
            <a:ext cx="234473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“Value” of Red is</a:t>
            </a:r>
          </a:p>
          <a:p>
            <a:r>
              <a:rPr lang="en-US" sz="2400" dirty="0"/>
              <a:t>reduced.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181600" y="1905000"/>
            <a:ext cx="0" cy="2514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962400" y="1905000"/>
            <a:ext cx="1219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114800" y="4419600"/>
            <a:ext cx="1066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5" name="TextBox 20"/>
          <p:cNvSpPr txBox="1">
            <a:spLocks noChangeArrowheads="1"/>
          </p:cNvSpPr>
          <p:nvPr/>
        </p:nvSpPr>
        <p:spPr bwMode="auto">
          <a:xfrm>
            <a:off x="4343400" y="3962400"/>
            <a:ext cx="2873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pic>
        <p:nvPicPr>
          <p:cNvPr id="25616" name="Picture 12" descr="https://encrypted-tbn0.gstatic.com/images?q=tbn:ANd9GcR9vkSHyLvESCgFAE7jw1rJj8kyoeco0E5P0LaebFpLl4z349TI1Q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400" y="1752600"/>
            <a:ext cx="685800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7" name="TextBox 23"/>
          <p:cNvSpPr txBox="1">
            <a:spLocks noChangeArrowheads="1"/>
          </p:cNvSpPr>
          <p:nvPr/>
        </p:nvSpPr>
        <p:spPr bwMode="auto">
          <a:xfrm>
            <a:off x="3657600" y="1371600"/>
            <a:ext cx="16805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Punishment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505200" y="4572000"/>
            <a:ext cx="2286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9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need for exploration</a:t>
            </a:r>
          </a:p>
        </p:txBody>
      </p:sp>
      <p:pic>
        <p:nvPicPr>
          <p:cNvPr id="26627" name="Picture 2" descr="http://t2.gstatic.com/images?q=tbn:ANd9GcQpWUAt4rXBgKiHkY4889VfWaN_my5Fc1qAi35H07WtjfAkQnQ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81200" y="4419600"/>
            <a:ext cx="6953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362200" y="5105400"/>
            <a:ext cx="381000" cy="685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76600" y="5105400"/>
            <a:ext cx="457200" cy="685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86000" y="3048000"/>
            <a:ext cx="0" cy="1295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733800" y="3124200"/>
            <a:ext cx="0" cy="1219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32" name="Picture 6" descr="http://upload.wikimedia.org/wikipedia/commons/thumb/7/70/Redbutton.svg/300px-Redbutt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4419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3" name="Picture 8" descr="https://encrypted-tbn2.gstatic.com/images?q=tbn:ANd9GcQFNXYRYVkCf1-gtGffGEbxRsZs0MqVQNBNF5QxumG3tEflIoCsD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81200" y="1905000"/>
            <a:ext cx="6858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0" descr="https://encrypted-tbn2.gstatic.com/images?q=tbn:ANd9GcTYhFGXhTB2OO83hNZ8RFm4LhsKTIgSPWUt9ngnZWpaiv-GoWH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5572125"/>
            <a:ext cx="1376363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5" name="Picture 12" descr="https://encrypted-tbn0.gstatic.com/images?q=tbn:ANd9GcR9vkSHyLvESCgFAE7jw1rJj8kyoeco0E5P0LaebFpLl4z349TI1Q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24200" y="1905000"/>
            <a:ext cx="11811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6" name="TextBox 22"/>
          <p:cNvSpPr txBox="1">
            <a:spLocks noChangeArrowheads="1"/>
          </p:cNvSpPr>
          <p:nvPr/>
        </p:nvSpPr>
        <p:spPr bwMode="auto">
          <a:xfrm>
            <a:off x="1752600" y="1371600"/>
            <a:ext cx="1069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reward</a:t>
            </a:r>
          </a:p>
        </p:txBody>
      </p:sp>
      <p:sp>
        <p:nvSpPr>
          <p:cNvPr id="26637" name="TextBox 23"/>
          <p:cNvSpPr txBox="1">
            <a:spLocks noChangeArrowheads="1"/>
          </p:cNvSpPr>
          <p:nvPr/>
        </p:nvSpPr>
        <p:spPr bwMode="auto">
          <a:xfrm>
            <a:off x="3352800" y="1371600"/>
            <a:ext cx="16837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punishment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838200" y="1828800"/>
            <a:ext cx="76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58982" y="1790700"/>
            <a:ext cx="0" cy="3429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38200" y="5257800"/>
            <a:ext cx="13716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1" name="TextBox 32"/>
          <p:cNvSpPr txBox="1">
            <a:spLocks noChangeArrowheads="1"/>
          </p:cNvSpPr>
          <p:nvPr/>
        </p:nvSpPr>
        <p:spPr bwMode="auto">
          <a:xfrm>
            <a:off x="1600200" y="4724400"/>
            <a:ext cx="4159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/>
              <a:t>+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419600" y="1828800"/>
            <a:ext cx="152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572000" y="1828800"/>
            <a:ext cx="0" cy="3429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886200" y="5257800"/>
            <a:ext cx="685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5" name="TextBox 37"/>
          <p:cNvSpPr txBox="1">
            <a:spLocks noChangeArrowheads="1"/>
          </p:cNvSpPr>
          <p:nvPr/>
        </p:nvSpPr>
        <p:spPr bwMode="auto">
          <a:xfrm>
            <a:off x="4114800" y="4724400"/>
            <a:ext cx="3381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-</a:t>
            </a:r>
          </a:p>
        </p:txBody>
      </p:sp>
      <p:pic>
        <p:nvPicPr>
          <p:cNvPr id="26646" name="Picture 6" descr="https://encrypted-tbn1.gstatic.com/images?q=tbn:ANd9GcRG98Bg7RR-V0IOQzbEAsnRaaaWQPrO1hSDMYpBuR0tk7OzaQNN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4572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Straight Arrow Connector 30"/>
          <p:cNvCxnSpPr/>
          <p:nvPr/>
        </p:nvCxnSpPr>
        <p:spPr>
          <a:xfrm flipV="1">
            <a:off x="5562600" y="2438400"/>
            <a:ext cx="0" cy="2133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8" name="TextBox 36"/>
          <p:cNvSpPr txBox="1">
            <a:spLocks noChangeArrowheads="1"/>
          </p:cNvSpPr>
          <p:nvPr/>
        </p:nvSpPr>
        <p:spPr bwMode="auto">
          <a:xfrm>
            <a:off x="5257800" y="1676400"/>
            <a:ext cx="18264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reward/or </a:t>
            </a:r>
          </a:p>
          <a:p>
            <a:r>
              <a:rPr lang="en-US" sz="2400" dirty="0"/>
              <a:t>punishment?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657600" y="5257800"/>
            <a:ext cx="16764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50" name="TextBox 41"/>
          <p:cNvSpPr txBox="1">
            <a:spLocks noChangeArrowheads="1"/>
          </p:cNvSpPr>
          <p:nvPr/>
        </p:nvSpPr>
        <p:spPr bwMode="auto">
          <a:xfrm>
            <a:off x="4343400" y="5791200"/>
            <a:ext cx="34369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Shall I check this one out?</a:t>
            </a:r>
          </a:p>
        </p:txBody>
      </p:sp>
      <p:sp>
        <p:nvSpPr>
          <p:cNvPr id="26651" name="TextBox 42"/>
          <p:cNvSpPr txBox="1">
            <a:spLocks noChangeArrowheads="1"/>
          </p:cNvSpPr>
          <p:nvPr/>
        </p:nvSpPr>
        <p:spPr bwMode="auto">
          <a:xfrm>
            <a:off x="1655763" y="3505200"/>
            <a:ext cx="6302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GO</a:t>
            </a:r>
          </a:p>
        </p:txBody>
      </p:sp>
      <p:sp>
        <p:nvSpPr>
          <p:cNvPr id="26652" name="TextBox 43"/>
          <p:cNvSpPr txBox="1">
            <a:spLocks noChangeArrowheads="1"/>
          </p:cNvSpPr>
          <p:nvPr/>
        </p:nvSpPr>
        <p:spPr bwMode="auto">
          <a:xfrm>
            <a:off x="2667000" y="3505200"/>
            <a:ext cx="10763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NOGO</a:t>
            </a:r>
          </a:p>
        </p:txBody>
      </p:sp>
      <p:sp>
        <p:nvSpPr>
          <p:cNvPr id="26653" name="TextBox 44"/>
          <p:cNvSpPr txBox="1">
            <a:spLocks noChangeArrowheads="1"/>
          </p:cNvSpPr>
          <p:nvPr/>
        </p:nvSpPr>
        <p:spPr bwMode="auto">
          <a:xfrm>
            <a:off x="5516563" y="3505200"/>
            <a:ext cx="15700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EXPLORE</a:t>
            </a:r>
          </a:p>
        </p:txBody>
      </p:sp>
    </p:spTree>
    <p:extLst>
      <p:ext uri="{BB962C8B-B14F-4D97-AF65-F5344CB8AC3E}">
        <p14:creationId xmlns:p14="http://schemas.microsoft.com/office/powerpoint/2010/main" val="104628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5720">
            <a:off x="7326530" y="3605506"/>
            <a:ext cx="1189721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312">
            <a:off x="503158" y="3887811"/>
            <a:ext cx="2016646" cy="13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02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9290" y="457200"/>
            <a:ext cx="3262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1. Large Projects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235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solidFill>
                  <a:srgbClr val="0070C0"/>
                </a:solidFill>
              </a:rPr>
              <a:t>Components of reinforcement learning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Reward signal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“Values”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Exploration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Actions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36008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303213"/>
            <a:ext cx="7770813" cy="1144587"/>
          </a:xfrm>
        </p:spPr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RL components in basal ganglia</a:t>
            </a:r>
          </a:p>
        </p:txBody>
      </p:sp>
      <p:sp>
        <p:nvSpPr>
          <p:cNvPr id="28675" name="Text Box 11"/>
          <p:cNvSpPr txBox="1">
            <a:spLocks noChangeArrowheads="1"/>
          </p:cNvSpPr>
          <p:nvPr/>
        </p:nvSpPr>
        <p:spPr bwMode="auto">
          <a:xfrm>
            <a:off x="533400" y="2362200"/>
            <a:ext cx="1230313" cy="118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70C0"/>
                </a:solidFill>
              </a:rPr>
              <a:t>Direct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70C0"/>
                </a:solidFill>
              </a:rPr>
              <a:t>Pathway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70C0"/>
                </a:solidFill>
              </a:rPr>
              <a:t>(“Go”)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2286000" y="4114800"/>
            <a:ext cx="1905000" cy="9144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Rectangle 3"/>
          <p:cNvSpPr>
            <a:spLocks noChangeArrowheads="1"/>
          </p:cNvSpPr>
          <p:nvPr/>
        </p:nvSpPr>
        <p:spPr bwMode="auto">
          <a:xfrm>
            <a:off x="2514600" y="2514600"/>
            <a:ext cx="13716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Rectangle 4"/>
          <p:cNvSpPr>
            <a:spLocks noChangeArrowheads="1"/>
          </p:cNvSpPr>
          <p:nvPr/>
        </p:nvSpPr>
        <p:spPr bwMode="auto">
          <a:xfrm>
            <a:off x="5029200" y="3886200"/>
            <a:ext cx="6858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5029200" y="2971800"/>
            <a:ext cx="6858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AutoShape 6"/>
          <p:cNvSpPr>
            <a:spLocks noChangeArrowheads="1"/>
          </p:cNvSpPr>
          <p:nvPr/>
        </p:nvSpPr>
        <p:spPr bwMode="auto">
          <a:xfrm rot="840000">
            <a:off x="3879850" y="2708275"/>
            <a:ext cx="1165225" cy="228600"/>
          </a:xfrm>
          <a:prstGeom prst="leftArrow">
            <a:avLst>
              <a:gd name="adj1" fmla="val 50000"/>
              <a:gd name="adj2" fmla="val 127431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AutoShape 7"/>
          <p:cNvSpPr>
            <a:spLocks noChangeArrowheads="1"/>
          </p:cNvSpPr>
          <p:nvPr/>
        </p:nvSpPr>
        <p:spPr bwMode="auto">
          <a:xfrm rot="-1080000">
            <a:off x="4133850" y="4443413"/>
            <a:ext cx="1150938" cy="184150"/>
          </a:xfrm>
          <a:prstGeom prst="rightArrow">
            <a:avLst>
              <a:gd name="adj1" fmla="val 50000"/>
              <a:gd name="adj2" fmla="val 154138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AutoShape 8"/>
          <p:cNvSpPr>
            <a:spLocks noChangeArrowheads="1"/>
          </p:cNvSpPr>
          <p:nvPr/>
        </p:nvSpPr>
        <p:spPr bwMode="auto">
          <a:xfrm>
            <a:off x="5078413" y="3429000"/>
            <a:ext cx="228600" cy="457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AutoShape 9"/>
          <p:cNvSpPr>
            <a:spLocks noChangeArrowheads="1"/>
          </p:cNvSpPr>
          <p:nvPr/>
        </p:nvSpPr>
        <p:spPr bwMode="auto">
          <a:xfrm>
            <a:off x="5486400" y="34290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AutoShape 10"/>
          <p:cNvSpPr>
            <a:spLocks noChangeArrowheads="1"/>
          </p:cNvSpPr>
          <p:nvPr/>
        </p:nvSpPr>
        <p:spPr bwMode="auto">
          <a:xfrm>
            <a:off x="2971800" y="2971800"/>
            <a:ext cx="457200" cy="1143000"/>
          </a:xfrm>
          <a:prstGeom prst="upArrow">
            <a:avLst>
              <a:gd name="adj1" fmla="val 50000"/>
              <a:gd name="adj2" fmla="val 8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AutoShape 12"/>
          <p:cNvSpPr>
            <a:spLocks/>
          </p:cNvSpPr>
          <p:nvPr/>
        </p:nvSpPr>
        <p:spPr bwMode="auto">
          <a:xfrm>
            <a:off x="1524000" y="2622550"/>
            <a:ext cx="914400" cy="2286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AutoShape 13"/>
          <p:cNvSpPr>
            <a:spLocks/>
          </p:cNvSpPr>
          <p:nvPr/>
        </p:nvSpPr>
        <p:spPr bwMode="auto">
          <a:xfrm>
            <a:off x="6172200" y="2743200"/>
            <a:ext cx="685800" cy="2057400"/>
          </a:xfrm>
          <a:prstGeom prst="rightBrace">
            <a:avLst>
              <a:gd name="adj1" fmla="val 25000"/>
              <a:gd name="adj2" fmla="val 50000"/>
            </a:avLst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Text Box 14"/>
          <p:cNvSpPr txBox="1">
            <a:spLocks noChangeArrowheads="1"/>
          </p:cNvSpPr>
          <p:nvPr/>
        </p:nvSpPr>
        <p:spPr bwMode="auto">
          <a:xfrm>
            <a:off x="7010400" y="2971800"/>
            <a:ext cx="1400175" cy="118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70C0"/>
                </a:solidFill>
              </a:rPr>
              <a:t>Indirect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70C0"/>
                </a:solidFill>
              </a:rPr>
              <a:t>Pathway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70C0"/>
                </a:solidFill>
              </a:rPr>
              <a:t>(“</a:t>
            </a:r>
            <a:r>
              <a:rPr lang="en-US" dirty="0" err="1">
                <a:solidFill>
                  <a:srgbClr val="0070C0"/>
                </a:solidFill>
              </a:rPr>
              <a:t>NoGo</a:t>
            </a:r>
            <a:r>
              <a:rPr lang="en-US" dirty="0">
                <a:solidFill>
                  <a:srgbClr val="0070C0"/>
                </a:solidFill>
              </a:rPr>
              <a:t>”)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8688" name="AutoShape 15"/>
          <p:cNvSpPr>
            <a:spLocks noChangeArrowheads="1"/>
          </p:cNvSpPr>
          <p:nvPr/>
        </p:nvSpPr>
        <p:spPr bwMode="auto">
          <a:xfrm>
            <a:off x="2971800" y="5029200"/>
            <a:ext cx="457200" cy="685800"/>
          </a:xfrm>
          <a:prstGeom prst="upArrow">
            <a:avLst>
              <a:gd name="adj1" fmla="val 50000"/>
              <a:gd name="adj2" fmla="val 3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AutoShape 16"/>
          <p:cNvSpPr>
            <a:spLocks noChangeArrowheads="1"/>
          </p:cNvSpPr>
          <p:nvPr/>
        </p:nvSpPr>
        <p:spPr bwMode="auto">
          <a:xfrm>
            <a:off x="2971800" y="1828800"/>
            <a:ext cx="457200" cy="685800"/>
          </a:xfrm>
          <a:prstGeom prst="upArrow">
            <a:avLst>
              <a:gd name="adj1" fmla="val 50000"/>
              <a:gd name="adj2" fmla="val 3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Text Box 17"/>
          <p:cNvSpPr txBox="1">
            <a:spLocks noChangeArrowheads="1"/>
          </p:cNvSpPr>
          <p:nvPr/>
        </p:nvSpPr>
        <p:spPr bwMode="auto">
          <a:xfrm>
            <a:off x="2760662" y="4343400"/>
            <a:ext cx="515938" cy="5137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2060"/>
                </a:solidFill>
              </a:rPr>
              <a:t>Striatum</a:t>
            </a:r>
          </a:p>
        </p:txBody>
      </p:sp>
      <p:sp>
        <p:nvSpPr>
          <p:cNvPr id="28691" name="Text Box 18"/>
          <p:cNvSpPr txBox="1">
            <a:spLocks noChangeArrowheads="1"/>
          </p:cNvSpPr>
          <p:nvPr/>
        </p:nvSpPr>
        <p:spPr bwMode="auto">
          <a:xfrm>
            <a:off x="2890838" y="2514600"/>
            <a:ext cx="654050" cy="684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002060"/>
                </a:solidFill>
              </a:rPr>
              <a:t>GPi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8692" name="Text Box 19"/>
          <p:cNvSpPr txBox="1">
            <a:spLocks noChangeArrowheads="1"/>
          </p:cNvSpPr>
          <p:nvPr/>
        </p:nvSpPr>
        <p:spPr bwMode="auto">
          <a:xfrm>
            <a:off x="5068888" y="2960688"/>
            <a:ext cx="587375" cy="684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002060"/>
                </a:solidFill>
              </a:rPr>
              <a:t>Stn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8693" name="Text Box 20"/>
          <p:cNvSpPr txBox="1">
            <a:spLocks noChangeArrowheads="1"/>
          </p:cNvSpPr>
          <p:nvPr/>
        </p:nvSpPr>
        <p:spPr bwMode="auto">
          <a:xfrm>
            <a:off x="5029200" y="3886200"/>
            <a:ext cx="746125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002060"/>
                </a:solidFill>
              </a:rPr>
              <a:t>GPe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33400" y="54102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/>
              <a:t>SNc</a:t>
            </a:r>
            <a:endParaRPr lang="en-US" sz="2000" dirty="0"/>
          </a:p>
        </p:txBody>
      </p:sp>
      <p:sp>
        <p:nvSpPr>
          <p:cNvPr id="28" name="Down Arrow 27"/>
          <p:cNvSpPr/>
          <p:nvPr/>
        </p:nvSpPr>
        <p:spPr bwMode="auto">
          <a:xfrm rot="14579651">
            <a:off x="1848644" y="4691856"/>
            <a:ext cx="260350" cy="1309688"/>
          </a:xfrm>
          <a:prstGeom prst="downArrow">
            <a:avLst/>
          </a:prstGeom>
          <a:solidFill>
            <a:srgbClr val="1A969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696" name="TextBox 28"/>
          <p:cNvSpPr txBox="1">
            <a:spLocks noChangeArrowheads="1"/>
          </p:cNvSpPr>
          <p:nvPr/>
        </p:nvSpPr>
        <p:spPr bwMode="auto">
          <a:xfrm>
            <a:off x="228600" y="4495800"/>
            <a:ext cx="14652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Dopamine</a:t>
            </a:r>
          </a:p>
        </p:txBody>
      </p:sp>
      <p:sp>
        <p:nvSpPr>
          <p:cNvPr id="28697" name="TextBox 28"/>
          <p:cNvSpPr txBox="1">
            <a:spLocks noChangeArrowheads="1"/>
          </p:cNvSpPr>
          <p:nvPr/>
        </p:nvSpPr>
        <p:spPr bwMode="auto">
          <a:xfrm>
            <a:off x="228600" y="4800600"/>
            <a:ext cx="17510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(Reward/punishment)</a:t>
            </a:r>
          </a:p>
        </p:txBody>
      </p:sp>
      <p:pic>
        <p:nvPicPr>
          <p:cNvPr id="28698" name="Picture 2" descr="http://t2.gstatic.com/images?q=tbn:ANd9GcQpWUAt4rXBgKiHkY4889VfWaN_my5Fc1qAi35H07WtjfAkQnQ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5867400"/>
            <a:ext cx="54292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9" name="Picture 6" descr="http://upload.wikimedia.org/wikipedia/commons/thumb/7/70/Redbutton.svg/300px-Redbutton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58674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700" name="TextBox 31"/>
          <p:cNvSpPr txBox="1">
            <a:spLocks noChangeArrowheads="1"/>
          </p:cNvSpPr>
          <p:nvPr/>
        </p:nvSpPr>
        <p:spPr bwMode="auto">
          <a:xfrm>
            <a:off x="2057400" y="1371600"/>
            <a:ext cx="31952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Actions (</a:t>
            </a:r>
            <a:r>
              <a:rPr lang="en-US" sz="2400" dirty="0">
                <a:solidFill>
                  <a:srgbClr val="FFC000"/>
                </a:solidFill>
              </a:rPr>
              <a:t>Yellow </a:t>
            </a:r>
            <a:r>
              <a:rPr lang="en-US" sz="2400" dirty="0"/>
              <a:t>or </a:t>
            </a:r>
            <a:r>
              <a:rPr lang="en-US" sz="2400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?)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3657600" y="4800600"/>
            <a:ext cx="1219200" cy="5334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02" name="TextBox 31"/>
          <p:cNvSpPr txBox="1">
            <a:spLocks noChangeArrowheads="1"/>
          </p:cNvSpPr>
          <p:nvPr/>
        </p:nvSpPr>
        <p:spPr bwMode="auto">
          <a:xfrm>
            <a:off x="4876800" y="5181600"/>
            <a:ext cx="33441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“Values” are stored here!</a:t>
            </a:r>
          </a:p>
        </p:txBody>
      </p:sp>
      <p:sp>
        <p:nvSpPr>
          <p:cNvPr id="28703" name="TextBox 32"/>
          <p:cNvSpPr txBox="1">
            <a:spLocks noChangeArrowheads="1"/>
          </p:cNvSpPr>
          <p:nvPr/>
        </p:nvSpPr>
        <p:spPr bwMode="auto">
          <a:xfrm>
            <a:off x="4038600" y="5943600"/>
            <a:ext cx="1003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(State)</a:t>
            </a:r>
          </a:p>
        </p:txBody>
      </p:sp>
    </p:spTree>
    <p:extLst>
      <p:ext uri="{BB962C8B-B14F-4D97-AF65-F5344CB8AC3E}">
        <p14:creationId xmlns:p14="http://schemas.microsoft.com/office/powerpoint/2010/main" val="670516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2800" dirty="0" smtClean="0">
                <a:solidFill>
                  <a:srgbClr val="0070C0"/>
                </a:solidFill>
              </a:rPr>
              <a:t>The Classical View of BG: </a:t>
            </a:r>
            <a:br>
              <a:rPr lang="en-US" sz="2800" dirty="0" smtClean="0">
                <a:solidFill>
                  <a:srgbClr val="0070C0"/>
                </a:solidFill>
              </a:rPr>
            </a:br>
            <a:r>
              <a:rPr lang="en-US" sz="2800" dirty="0" smtClean="0">
                <a:solidFill>
                  <a:srgbClr val="0070C0"/>
                </a:solidFill>
              </a:rPr>
              <a:t>The GO/NOGO model</a:t>
            </a:r>
            <a:r>
              <a:rPr lang="en-US" sz="2800" dirty="0" smtClean="0">
                <a:solidFill>
                  <a:srgbClr val="FFFF00"/>
                </a:solidFill>
              </a:rPr>
              <a:t/>
            </a:r>
            <a:br>
              <a:rPr lang="en-US" sz="2800" dirty="0" smtClean="0">
                <a:solidFill>
                  <a:srgbClr val="FFFF00"/>
                </a:solidFill>
              </a:rPr>
            </a:br>
            <a:endParaRPr lang="en-US" sz="2800" dirty="0" smtClean="0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667000" y="2590800"/>
            <a:ext cx="1066800" cy="2514600"/>
          </a:xfrm>
          <a:prstGeom prst="rect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5029200" y="2971800"/>
            <a:ext cx="838200" cy="1447800"/>
          </a:xfrm>
          <a:prstGeom prst="rect">
            <a:avLst/>
          </a:prstGeom>
          <a:solidFill>
            <a:srgbClr val="C0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AutoShape 6"/>
          <p:cNvSpPr>
            <a:spLocks noChangeArrowheads="1"/>
          </p:cNvSpPr>
          <p:nvPr/>
        </p:nvSpPr>
        <p:spPr bwMode="auto">
          <a:xfrm rot="840000">
            <a:off x="3656013" y="2681288"/>
            <a:ext cx="1401762" cy="157162"/>
          </a:xfrm>
          <a:prstGeom prst="leftArrow">
            <a:avLst>
              <a:gd name="adj1" fmla="val 50000"/>
              <a:gd name="adj2" fmla="val 128214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AutoShape 7"/>
          <p:cNvSpPr>
            <a:spLocks noChangeArrowheads="1"/>
          </p:cNvSpPr>
          <p:nvPr/>
        </p:nvSpPr>
        <p:spPr bwMode="auto">
          <a:xfrm rot="-1756450">
            <a:off x="3683000" y="4613275"/>
            <a:ext cx="1465263" cy="177800"/>
          </a:xfrm>
          <a:prstGeom prst="rightArrow">
            <a:avLst>
              <a:gd name="adj1" fmla="val 50000"/>
              <a:gd name="adj2" fmla="val 154215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AutoShape 12"/>
          <p:cNvSpPr>
            <a:spLocks/>
          </p:cNvSpPr>
          <p:nvPr/>
        </p:nvSpPr>
        <p:spPr bwMode="auto">
          <a:xfrm>
            <a:off x="1524000" y="2622550"/>
            <a:ext cx="914400" cy="2286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AutoShape 13"/>
          <p:cNvSpPr>
            <a:spLocks/>
          </p:cNvSpPr>
          <p:nvPr/>
        </p:nvSpPr>
        <p:spPr bwMode="auto">
          <a:xfrm>
            <a:off x="6172200" y="2743200"/>
            <a:ext cx="685800" cy="2057400"/>
          </a:xfrm>
          <a:prstGeom prst="rightBrace">
            <a:avLst>
              <a:gd name="adj1" fmla="val 25000"/>
              <a:gd name="adj2" fmla="val 50000"/>
            </a:avLst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Text Box 14"/>
          <p:cNvSpPr txBox="1">
            <a:spLocks noChangeArrowheads="1"/>
          </p:cNvSpPr>
          <p:nvPr/>
        </p:nvSpPr>
        <p:spPr bwMode="auto">
          <a:xfrm>
            <a:off x="7010400" y="2971800"/>
            <a:ext cx="1400175" cy="118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2060"/>
                </a:solidFill>
              </a:rPr>
              <a:t>Indirect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2060"/>
                </a:solidFill>
              </a:rPr>
              <a:t>Pathway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2060"/>
                </a:solidFill>
              </a:rPr>
              <a:t>(“</a:t>
            </a:r>
            <a:r>
              <a:rPr lang="en-US" dirty="0" err="1">
                <a:solidFill>
                  <a:srgbClr val="002060"/>
                </a:solidFill>
              </a:rPr>
              <a:t>NoGo</a:t>
            </a:r>
            <a:r>
              <a:rPr lang="en-US" dirty="0">
                <a:solidFill>
                  <a:srgbClr val="002060"/>
                </a:solidFill>
              </a:rPr>
              <a:t>”)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2060"/>
                </a:solidFill>
              </a:rPr>
              <a:t>Low DA</a:t>
            </a:r>
          </a:p>
        </p:txBody>
      </p:sp>
      <p:sp>
        <p:nvSpPr>
          <p:cNvPr id="30730" name="AutoShape 15"/>
          <p:cNvSpPr>
            <a:spLocks noChangeArrowheads="1"/>
          </p:cNvSpPr>
          <p:nvPr/>
        </p:nvSpPr>
        <p:spPr bwMode="auto">
          <a:xfrm>
            <a:off x="2971800" y="5105400"/>
            <a:ext cx="457200" cy="685800"/>
          </a:xfrm>
          <a:prstGeom prst="upArrow">
            <a:avLst>
              <a:gd name="adj1" fmla="val 50000"/>
              <a:gd name="adj2" fmla="val 3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AutoShape 16"/>
          <p:cNvSpPr>
            <a:spLocks noChangeArrowheads="1"/>
          </p:cNvSpPr>
          <p:nvPr/>
        </p:nvSpPr>
        <p:spPr bwMode="auto">
          <a:xfrm>
            <a:off x="2971800" y="1905000"/>
            <a:ext cx="457200" cy="685800"/>
          </a:xfrm>
          <a:prstGeom prst="upArrow">
            <a:avLst>
              <a:gd name="adj1" fmla="val 50000"/>
              <a:gd name="adj2" fmla="val 3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Text Box 18"/>
          <p:cNvSpPr txBox="1">
            <a:spLocks noChangeArrowheads="1"/>
          </p:cNvSpPr>
          <p:nvPr/>
        </p:nvSpPr>
        <p:spPr bwMode="auto">
          <a:xfrm>
            <a:off x="2895600" y="3429000"/>
            <a:ext cx="654050" cy="684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2060"/>
                </a:solidFill>
              </a:rPr>
              <a:t>Go</a:t>
            </a:r>
          </a:p>
        </p:txBody>
      </p:sp>
      <p:sp>
        <p:nvSpPr>
          <p:cNvPr id="30733" name="Text Box 19"/>
          <p:cNvSpPr txBox="1">
            <a:spLocks noChangeArrowheads="1"/>
          </p:cNvSpPr>
          <p:nvPr/>
        </p:nvSpPr>
        <p:spPr bwMode="auto">
          <a:xfrm>
            <a:off x="5098170" y="3432175"/>
            <a:ext cx="587375" cy="684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FFC000"/>
                </a:solidFill>
              </a:rPr>
              <a:t>NoGo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0734" name="Text Box 21"/>
          <p:cNvSpPr txBox="1">
            <a:spLocks noChangeArrowheads="1"/>
          </p:cNvSpPr>
          <p:nvPr/>
        </p:nvSpPr>
        <p:spPr bwMode="auto">
          <a:xfrm>
            <a:off x="4876800" y="5105400"/>
            <a:ext cx="23606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Albin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et al 1989)</a:t>
            </a:r>
          </a:p>
        </p:txBody>
      </p:sp>
      <p:sp>
        <p:nvSpPr>
          <p:cNvPr id="23" name="Oval 22"/>
          <p:cNvSpPr/>
          <p:nvPr/>
        </p:nvSpPr>
        <p:spPr>
          <a:xfrm>
            <a:off x="533400" y="54102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/>
              <a:t>SNc</a:t>
            </a:r>
            <a:endParaRPr lang="en-US" sz="2000" dirty="0"/>
          </a:p>
        </p:txBody>
      </p:sp>
      <p:sp>
        <p:nvSpPr>
          <p:cNvPr id="24" name="Down Arrow 23"/>
          <p:cNvSpPr/>
          <p:nvPr/>
        </p:nvSpPr>
        <p:spPr>
          <a:xfrm rot="14579651">
            <a:off x="1943101" y="4576762"/>
            <a:ext cx="234950" cy="1482725"/>
          </a:xfrm>
          <a:prstGeom prst="downArrow">
            <a:avLst/>
          </a:prstGeom>
          <a:solidFill>
            <a:srgbClr val="1A969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37" name="TextBox 24"/>
          <p:cNvSpPr txBox="1">
            <a:spLocks noChangeArrowheads="1"/>
          </p:cNvSpPr>
          <p:nvPr/>
        </p:nvSpPr>
        <p:spPr bwMode="auto">
          <a:xfrm>
            <a:off x="1447800" y="5562600"/>
            <a:ext cx="14652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Dopamine</a:t>
            </a:r>
          </a:p>
        </p:txBody>
      </p:sp>
      <p:sp>
        <p:nvSpPr>
          <p:cNvPr id="30738" name="Text Box 11"/>
          <p:cNvSpPr txBox="1">
            <a:spLocks noChangeArrowheads="1"/>
          </p:cNvSpPr>
          <p:nvPr/>
        </p:nvSpPr>
        <p:spPr bwMode="auto">
          <a:xfrm>
            <a:off x="374650" y="3262313"/>
            <a:ext cx="1230313" cy="118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2060"/>
                </a:solidFill>
              </a:rPr>
              <a:t>Direct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2060"/>
                </a:solidFill>
              </a:rPr>
              <a:t>Pathway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2060"/>
                </a:solidFill>
              </a:rPr>
              <a:t>(“Go”)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2060"/>
                </a:solidFill>
              </a:rPr>
              <a:t>High DA</a:t>
            </a:r>
          </a:p>
        </p:txBody>
      </p:sp>
    </p:spTree>
    <p:extLst>
      <p:ext uri="{BB962C8B-B14F-4D97-AF65-F5344CB8AC3E}">
        <p14:creationId xmlns:p14="http://schemas.microsoft.com/office/powerpoint/2010/main" val="343649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303213"/>
            <a:ext cx="7770813" cy="1144587"/>
          </a:xfrm>
        </p:spPr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dirty="0" smtClean="0">
                <a:solidFill>
                  <a:srgbClr val="0070C0"/>
                </a:solidFill>
              </a:rPr>
              <a:t>The Direct &amp; Indirect Pathways</a:t>
            </a:r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2514600" y="4572000"/>
            <a:ext cx="13716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2514600" y="2514600"/>
            <a:ext cx="13716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4"/>
          <p:cNvSpPr>
            <a:spLocks noChangeArrowheads="1"/>
          </p:cNvSpPr>
          <p:nvPr/>
        </p:nvSpPr>
        <p:spPr bwMode="auto">
          <a:xfrm>
            <a:off x="5029200" y="3886200"/>
            <a:ext cx="6858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5029200" y="2971800"/>
            <a:ext cx="6858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AutoShape 6"/>
          <p:cNvSpPr>
            <a:spLocks noChangeArrowheads="1"/>
          </p:cNvSpPr>
          <p:nvPr/>
        </p:nvSpPr>
        <p:spPr bwMode="auto">
          <a:xfrm rot="840000">
            <a:off x="3879850" y="2708275"/>
            <a:ext cx="1165225" cy="228600"/>
          </a:xfrm>
          <a:prstGeom prst="leftArrow">
            <a:avLst>
              <a:gd name="adj1" fmla="val 50000"/>
              <a:gd name="adj2" fmla="val 127431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AutoShape 7"/>
          <p:cNvSpPr>
            <a:spLocks noChangeArrowheads="1"/>
          </p:cNvSpPr>
          <p:nvPr/>
        </p:nvSpPr>
        <p:spPr bwMode="auto">
          <a:xfrm rot="-1080000">
            <a:off x="3886200" y="4483100"/>
            <a:ext cx="1411288" cy="228600"/>
          </a:xfrm>
          <a:prstGeom prst="rightArrow">
            <a:avLst>
              <a:gd name="adj1" fmla="val 50000"/>
              <a:gd name="adj2" fmla="val 15434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AutoShape 8"/>
          <p:cNvSpPr>
            <a:spLocks noChangeArrowheads="1"/>
          </p:cNvSpPr>
          <p:nvPr/>
        </p:nvSpPr>
        <p:spPr bwMode="auto">
          <a:xfrm>
            <a:off x="5078413" y="3429000"/>
            <a:ext cx="228600" cy="457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AutoShape 9"/>
          <p:cNvSpPr>
            <a:spLocks noChangeArrowheads="1"/>
          </p:cNvSpPr>
          <p:nvPr/>
        </p:nvSpPr>
        <p:spPr bwMode="auto">
          <a:xfrm>
            <a:off x="5486400" y="3429000"/>
            <a:ext cx="228600" cy="457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AutoShape 10"/>
          <p:cNvSpPr>
            <a:spLocks noChangeArrowheads="1"/>
          </p:cNvSpPr>
          <p:nvPr/>
        </p:nvSpPr>
        <p:spPr bwMode="auto">
          <a:xfrm>
            <a:off x="2971800" y="2971800"/>
            <a:ext cx="457200" cy="1600200"/>
          </a:xfrm>
          <a:prstGeom prst="upArrow">
            <a:avLst>
              <a:gd name="adj1" fmla="val 50000"/>
              <a:gd name="adj2" fmla="val 8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Text Box 11"/>
          <p:cNvSpPr txBox="1">
            <a:spLocks noChangeArrowheads="1"/>
          </p:cNvSpPr>
          <p:nvPr/>
        </p:nvSpPr>
        <p:spPr bwMode="auto">
          <a:xfrm>
            <a:off x="374650" y="3262313"/>
            <a:ext cx="1230313" cy="118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70C0"/>
                </a:solidFill>
              </a:rPr>
              <a:t>Direct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Pathway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325" name="AutoShape 12"/>
          <p:cNvSpPr>
            <a:spLocks/>
          </p:cNvSpPr>
          <p:nvPr/>
        </p:nvSpPr>
        <p:spPr bwMode="auto">
          <a:xfrm>
            <a:off x="1371600" y="2622550"/>
            <a:ext cx="914400" cy="2286000"/>
          </a:xfrm>
          <a:prstGeom prst="leftBrace">
            <a:avLst>
              <a:gd name="adj1" fmla="val 20833"/>
              <a:gd name="adj2" fmla="val 50000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AutoShape 13"/>
          <p:cNvSpPr>
            <a:spLocks/>
          </p:cNvSpPr>
          <p:nvPr/>
        </p:nvSpPr>
        <p:spPr bwMode="auto">
          <a:xfrm>
            <a:off x="5791200" y="2743200"/>
            <a:ext cx="685800" cy="2057400"/>
          </a:xfrm>
          <a:prstGeom prst="rightBrace">
            <a:avLst>
              <a:gd name="adj1" fmla="val 25000"/>
              <a:gd name="adj2" fmla="val 50000"/>
            </a:avLst>
          </a:prstGeom>
          <a:noFill/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Text Box 14"/>
          <p:cNvSpPr txBox="1">
            <a:spLocks noChangeArrowheads="1"/>
          </p:cNvSpPr>
          <p:nvPr/>
        </p:nvSpPr>
        <p:spPr bwMode="auto">
          <a:xfrm>
            <a:off x="6477000" y="2971800"/>
            <a:ext cx="1400175" cy="118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70C0"/>
                </a:solidFill>
              </a:rPr>
              <a:t>Indirect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Pathway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328" name="AutoShape 15"/>
          <p:cNvSpPr>
            <a:spLocks noChangeArrowheads="1"/>
          </p:cNvSpPr>
          <p:nvPr/>
        </p:nvSpPr>
        <p:spPr bwMode="auto">
          <a:xfrm>
            <a:off x="2971800" y="5029200"/>
            <a:ext cx="457200" cy="685800"/>
          </a:xfrm>
          <a:prstGeom prst="upArrow">
            <a:avLst>
              <a:gd name="adj1" fmla="val 50000"/>
              <a:gd name="adj2" fmla="val 3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9" name="AutoShape 16"/>
          <p:cNvSpPr>
            <a:spLocks noChangeArrowheads="1"/>
          </p:cNvSpPr>
          <p:nvPr/>
        </p:nvSpPr>
        <p:spPr bwMode="auto">
          <a:xfrm>
            <a:off x="2971800" y="1828800"/>
            <a:ext cx="457200" cy="685800"/>
          </a:xfrm>
          <a:prstGeom prst="upArrow">
            <a:avLst>
              <a:gd name="adj1" fmla="val 50000"/>
              <a:gd name="adj2" fmla="val 3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Text Box 17"/>
          <p:cNvSpPr txBox="1">
            <a:spLocks noChangeArrowheads="1"/>
          </p:cNvSpPr>
          <p:nvPr/>
        </p:nvSpPr>
        <p:spPr bwMode="auto">
          <a:xfrm>
            <a:off x="2913063" y="4572000"/>
            <a:ext cx="538162" cy="684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0070C0"/>
                </a:solidFill>
              </a:rPr>
              <a:t>Str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331" name="Text Box 18"/>
          <p:cNvSpPr txBox="1">
            <a:spLocks noChangeArrowheads="1"/>
          </p:cNvSpPr>
          <p:nvPr/>
        </p:nvSpPr>
        <p:spPr bwMode="auto">
          <a:xfrm>
            <a:off x="2890838" y="2514600"/>
            <a:ext cx="654050" cy="684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0070C0"/>
                </a:solidFill>
              </a:rPr>
              <a:t>GPi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332" name="Text Box 19"/>
          <p:cNvSpPr txBox="1">
            <a:spLocks noChangeArrowheads="1"/>
          </p:cNvSpPr>
          <p:nvPr/>
        </p:nvSpPr>
        <p:spPr bwMode="auto">
          <a:xfrm>
            <a:off x="5068888" y="2960688"/>
            <a:ext cx="587375" cy="684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0070C0"/>
                </a:solidFill>
              </a:rPr>
              <a:t>Stn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333" name="Text Box 20"/>
          <p:cNvSpPr txBox="1">
            <a:spLocks noChangeArrowheads="1"/>
          </p:cNvSpPr>
          <p:nvPr/>
        </p:nvSpPr>
        <p:spPr bwMode="auto">
          <a:xfrm>
            <a:off x="5029200" y="3886200"/>
            <a:ext cx="746125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>
                <a:solidFill>
                  <a:srgbClr val="0070C0"/>
                </a:solidFill>
              </a:rPr>
              <a:t>GPe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13341" name="Group 28"/>
          <p:cNvGrpSpPr>
            <a:grpSpLocks/>
          </p:cNvGrpSpPr>
          <p:nvPr/>
        </p:nvGrpSpPr>
        <p:grpSpPr bwMode="auto">
          <a:xfrm>
            <a:off x="1143000" y="5029200"/>
            <a:ext cx="1585913" cy="990600"/>
            <a:chOff x="3429000" y="4724400"/>
            <a:chExt cx="1585913" cy="990600"/>
          </a:xfrm>
        </p:grpSpPr>
        <p:sp>
          <p:nvSpPr>
            <p:cNvPr id="13343" name="Oval 8"/>
            <p:cNvSpPr>
              <a:spLocks noChangeArrowheads="1"/>
            </p:cNvSpPr>
            <p:nvPr/>
          </p:nvSpPr>
          <p:spPr bwMode="auto">
            <a:xfrm>
              <a:off x="3429000" y="5029200"/>
              <a:ext cx="685800" cy="685800"/>
            </a:xfrm>
            <a:prstGeom prst="ellipse">
              <a:avLst/>
            </a:prstGeom>
            <a:solidFill>
              <a:srgbClr val="00B8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SNc</a:t>
              </a:r>
            </a:p>
          </p:txBody>
        </p:sp>
        <p:sp>
          <p:nvSpPr>
            <p:cNvPr id="13344" name="AutoShape 10"/>
            <p:cNvSpPr>
              <a:spLocks noChangeArrowheads="1"/>
            </p:cNvSpPr>
            <p:nvPr/>
          </p:nvSpPr>
          <p:spPr bwMode="auto">
            <a:xfrm rot="-1781646">
              <a:off x="4038600" y="4724400"/>
              <a:ext cx="976313" cy="485775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rgbClr val="00B8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42" name="TextBox 32"/>
          <p:cNvSpPr txBox="1">
            <a:spLocks noChangeArrowheads="1"/>
          </p:cNvSpPr>
          <p:nvPr/>
        </p:nvSpPr>
        <p:spPr bwMode="auto">
          <a:xfrm>
            <a:off x="2057400" y="5410200"/>
            <a:ext cx="630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687638" y="1981200"/>
            <a:ext cx="360362" cy="461665"/>
            <a:chOff x="2687638" y="1981200"/>
            <a:chExt cx="360362" cy="461665"/>
          </a:xfrm>
        </p:grpSpPr>
        <p:sp>
          <p:nvSpPr>
            <p:cNvPr id="3" name="Oval 2"/>
            <p:cNvSpPr/>
            <p:nvPr/>
          </p:nvSpPr>
          <p:spPr>
            <a:xfrm>
              <a:off x="2687638" y="2056606"/>
              <a:ext cx="360362" cy="38179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43200" y="198120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67000" y="3702701"/>
            <a:ext cx="360362" cy="463814"/>
            <a:chOff x="2687638" y="1974586"/>
            <a:chExt cx="360362" cy="463814"/>
          </a:xfrm>
        </p:grpSpPr>
        <p:sp>
          <p:nvSpPr>
            <p:cNvPr id="38" name="Oval 37"/>
            <p:cNvSpPr/>
            <p:nvPr/>
          </p:nvSpPr>
          <p:spPr>
            <a:xfrm>
              <a:off x="2687638" y="2056606"/>
              <a:ext cx="360362" cy="38179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34322" y="1974586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sp>
        <p:nvSpPr>
          <p:cNvPr id="41" name="Oval 40"/>
          <p:cNvSpPr/>
          <p:nvPr/>
        </p:nvSpPr>
        <p:spPr>
          <a:xfrm>
            <a:off x="4263293" y="2939990"/>
            <a:ext cx="360362" cy="38179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267200" y="2895600"/>
            <a:ext cx="35779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695059" y="3453210"/>
            <a:ext cx="360362" cy="461665"/>
            <a:chOff x="2687638" y="1981200"/>
            <a:chExt cx="360362" cy="461665"/>
          </a:xfrm>
        </p:grpSpPr>
        <p:sp>
          <p:nvSpPr>
            <p:cNvPr id="44" name="Oval 43"/>
            <p:cNvSpPr/>
            <p:nvPr/>
          </p:nvSpPr>
          <p:spPr>
            <a:xfrm>
              <a:off x="2687638" y="2056606"/>
              <a:ext cx="360362" cy="38179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43200" y="198120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231482" y="4039805"/>
            <a:ext cx="360362" cy="461665"/>
            <a:chOff x="2687638" y="1981200"/>
            <a:chExt cx="360362" cy="461665"/>
          </a:xfrm>
        </p:grpSpPr>
        <p:sp>
          <p:nvSpPr>
            <p:cNvPr id="47" name="Oval 46"/>
            <p:cNvSpPr/>
            <p:nvPr/>
          </p:nvSpPr>
          <p:spPr>
            <a:xfrm>
              <a:off x="2687638" y="2056606"/>
              <a:ext cx="360362" cy="38179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43200" y="1981200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29332" y="3414067"/>
            <a:ext cx="366668" cy="461665"/>
            <a:chOff x="457200" y="1165963"/>
            <a:chExt cx="366668" cy="461665"/>
          </a:xfrm>
        </p:grpSpPr>
        <p:sp>
          <p:nvSpPr>
            <p:cNvPr id="56" name="Oval 55"/>
            <p:cNvSpPr/>
            <p:nvPr/>
          </p:nvSpPr>
          <p:spPr>
            <a:xfrm>
              <a:off x="457200" y="1219200"/>
              <a:ext cx="360362" cy="381794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66078" y="1165963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+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078413" y="5410200"/>
            <a:ext cx="35990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STN-</a:t>
            </a:r>
            <a:r>
              <a:rPr lang="en-US" dirty="0" err="1" smtClean="0"/>
              <a:t>GPe</a:t>
            </a:r>
            <a:r>
              <a:rPr lang="en-US" dirty="0" smtClean="0"/>
              <a:t> </a:t>
            </a:r>
            <a:r>
              <a:rPr lang="en-US" u="sng" dirty="0" smtClean="0"/>
              <a:t>LOOP</a:t>
            </a:r>
            <a:r>
              <a:rPr lang="en-US" dirty="0" smtClean="0"/>
              <a:t>:</a:t>
            </a:r>
          </a:p>
          <a:p>
            <a:r>
              <a:rPr lang="en-US" dirty="0" smtClean="0"/>
              <a:t>Exhibits complex dynamics</a:t>
            </a:r>
          </a:p>
          <a:p>
            <a:r>
              <a:rPr lang="en-US" sz="1600" dirty="0" smtClean="0"/>
              <a:t>(</a:t>
            </a:r>
            <a:r>
              <a:rPr lang="en-US" sz="1600" dirty="0" err="1" smtClean="0"/>
              <a:t>Terman</a:t>
            </a:r>
            <a:r>
              <a:rPr lang="en-US" sz="1600" dirty="0" smtClean="0"/>
              <a:t> et al 2002)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81931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2800" dirty="0" smtClean="0">
                <a:solidFill>
                  <a:srgbClr val="0070C0"/>
                </a:solidFill>
              </a:rPr>
              <a:t>An alternative View of BG: </a:t>
            </a:r>
            <a:br>
              <a:rPr lang="en-US" sz="2800" dirty="0" smtClean="0">
                <a:solidFill>
                  <a:srgbClr val="0070C0"/>
                </a:solidFill>
              </a:rPr>
            </a:br>
            <a:r>
              <a:rPr lang="en-US" sz="2800" dirty="0" smtClean="0">
                <a:solidFill>
                  <a:srgbClr val="0070C0"/>
                </a:solidFill>
              </a:rPr>
              <a:t>The GO/EXPLORE/NOGO model</a:t>
            </a:r>
            <a:br>
              <a:rPr lang="en-US" sz="2800" dirty="0" smtClean="0">
                <a:solidFill>
                  <a:srgbClr val="0070C0"/>
                </a:solidFill>
              </a:rPr>
            </a:b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667000" y="2590800"/>
            <a:ext cx="1066800" cy="2514600"/>
          </a:xfrm>
          <a:prstGeom prst="rect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5029200" y="2971800"/>
            <a:ext cx="1485900" cy="1447800"/>
          </a:xfrm>
          <a:prstGeom prst="rect">
            <a:avLst/>
          </a:prstGeom>
          <a:solidFill>
            <a:srgbClr val="C0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AutoShape 6"/>
          <p:cNvSpPr>
            <a:spLocks noChangeArrowheads="1"/>
          </p:cNvSpPr>
          <p:nvPr/>
        </p:nvSpPr>
        <p:spPr bwMode="auto">
          <a:xfrm rot="840000">
            <a:off x="3656013" y="2681288"/>
            <a:ext cx="1401762" cy="157162"/>
          </a:xfrm>
          <a:prstGeom prst="leftArrow">
            <a:avLst>
              <a:gd name="adj1" fmla="val 50000"/>
              <a:gd name="adj2" fmla="val 128214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AutoShape 7"/>
          <p:cNvSpPr>
            <a:spLocks noChangeArrowheads="1"/>
          </p:cNvSpPr>
          <p:nvPr/>
        </p:nvSpPr>
        <p:spPr bwMode="auto">
          <a:xfrm rot="-1756450">
            <a:off x="3683000" y="4613275"/>
            <a:ext cx="1465263" cy="177800"/>
          </a:xfrm>
          <a:prstGeom prst="rightArrow">
            <a:avLst>
              <a:gd name="adj1" fmla="val 50000"/>
              <a:gd name="adj2" fmla="val 154215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AutoShape 12"/>
          <p:cNvSpPr>
            <a:spLocks/>
          </p:cNvSpPr>
          <p:nvPr/>
        </p:nvSpPr>
        <p:spPr bwMode="auto">
          <a:xfrm>
            <a:off x="1524000" y="2622550"/>
            <a:ext cx="914400" cy="2286000"/>
          </a:xfrm>
          <a:prstGeom prst="leftBrace">
            <a:avLst>
              <a:gd name="adj1" fmla="val 20833"/>
              <a:gd name="adj2" fmla="val 50000"/>
            </a:avLst>
          </a:prstGeom>
          <a:noFill/>
          <a:ln w="28575">
            <a:solidFill>
              <a:srgbClr val="00206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AutoShape 13"/>
          <p:cNvSpPr>
            <a:spLocks/>
          </p:cNvSpPr>
          <p:nvPr/>
        </p:nvSpPr>
        <p:spPr bwMode="auto">
          <a:xfrm>
            <a:off x="6367732" y="2736850"/>
            <a:ext cx="685800" cy="2057400"/>
          </a:xfrm>
          <a:prstGeom prst="rightBrace">
            <a:avLst>
              <a:gd name="adj1" fmla="val 25000"/>
              <a:gd name="adj2" fmla="val 50000"/>
            </a:avLst>
          </a:prstGeom>
          <a:noFill/>
          <a:ln w="28575">
            <a:solidFill>
              <a:schemeClr val="accent4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Text Box 14"/>
          <p:cNvSpPr txBox="1">
            <a:spLocks noChangeArrowheads="1"/>
          </p:cNvSpPr>
          <p:nvPr/>
        </p:nvSpPr>
        <p:spPr bwMode="auto">
          <a:xfrm>
            <a:off x="7010400" y="2971800"/>
            <a:ext cx="1400175" cy="118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70C0"/>
                </a:solidFill>
              </a:rPr>
              <a:t>Indirect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Pathway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0730" name="AutoShape 15"/>
          <p:cNvSpPr>
            <a:spLocks noChangeArrowheads="1"/>
          </p:cNvSpPr>
          <p:nvPr/>
        </p:nvSpPr>
        <p:spPr bwMode="auto">
          <a:xfrm>
            <a:off x="2971800" y="5105400"/>
            <a:ext cx="457200" cy="685800"/>
          </a:xfrm>
          <a:prstGeom prst="upArrow">
            <a:avLst>
              <a:gd name="adj1" fmla="val 50000"/>
              <a:gd name="adj2" fmla="val 3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AutoShape 16"/>
          <p:cNvSpPr>
            <a:spLocks noChangeArrowheads="1"/>
          </p:cNvSpPr>
          <p:nvPr/>
        </p:nvSpPr>
        <p:spPr bwMode="auto">
          <a:xfrm>
            <a:off x="2971800" y="1905000"/>
            <a:ext cx="457200" cy="685800"/>
          </a:xfrm>
          <a:prstGeom prst="upArrow">
            <a:avLst>
              <a:gd name="adj1" fmla="val 50000"/>
              <a:gd name="adj2" fmla="val 37500"/>
            </a:avLst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Text Box 18"/>
          <p:cNvSpPr txBox="1">
            <a:spLocks noChangeArrowheads="1"/>
          </p:cNvSpPr>
          <p:nvPr/>
        </p:nvSpPr>
        <p:spPr bwMode="auto">
          <a:xfrm>
            <a:off x="2895600" y="3429000"/>
            <a:ext cx="654050" cy="684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70C0"/>
                </a:solidFill>
              </a:rPr>
              <a:t>Go</a:t>
            </a:r>
          </a:p>
        </p:txBody>
      </p:sp>
      <p:sp>
        <p:nvSpPr>
          <p:cNvPr id="30733" name="Text Box 19"/>
          <p:cNvSpPr txBox="1">
            <a:spLocks noChangeArrowheads="1"/>
          </p:cNvSpPr>
          <p:nvPr/>
        </p:nvSpPr>
        <p:spPr bwMode="auto">
          <a:xfrm>
            <a:off x="5805565" y="3484307"/>
            <a:ext cx="782907" cy="684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 smtClean="0">
                <a:solidFill>
                  <a:srgbClr val="FFC000"/>
                </a:solidFill>
              </a:rPr>
              <a:t>NoGo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0734" name="Text Box 21"/>
          <p:cNvSpPr txBox="1">
            <a:spLocks noChangeArrowheads="1"/>
          </p:cNvSpPr>
          <p:nvPr/>
        </p:nvSpPr>
        <p:spPr bwMode="auto">
          <a:xfrm>
            <a:off x="1604963" y="6333478"/>
            <a:ext cx="23606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dirty="0" err="1" smtClean="0">
                <a:solidFill>
                  <a:srgbClr val="0070C0"/>
                </a:solidFill>
              </a:rPr>
              <a:t>Chakravarthy</a:t>
            </a:r>
            <a:r>
              <a:rPr lang="en-US" sz="2000" dirty="0" smtClean="0">
                <a:solidFill>
                  <a:srgbClr val="0070C0"/>
                </a:solidFill>
              </a:rPr>
              <a:t> et </a:t>
            </a:r>
            <a:r>
              <a:rPr lang="en-US" sz="2000" dirty="0">
                <a:solidFill>
                  <a:srgbClr val="0070C0"/>
                </a:solidFill>
              </a:rPr>
              <a:t>al </a:t>
            </a:r>
            <a:r>
              <a:rPr lang="en-US" sz="2000" dirty="0" smtClean="0">
                <a:solidFill>
                  <a:srgbClr val="0070C0"/>
                </a:solidFill>
              </a:rPr>
              <a:t>2010)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33400" y="5410200"/>
            <a:ext cx="914400" cy="9144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SNc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rot="14579651">
            <a:off x="1943101" y="4576762"/>
            <a:ext cx="234950" cy="1482725"/>
          </a:xfrm>
          <a:prstGeom prst="downArrow">
            <a:avLst/>
          </a:prstGeom>
          <a:solidFill>
            <a:srgbClr val="1A969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37" name="TextBox 24"/>
          <p:cNvSpPr txBox="1">
            <a:spLocks noChangeArrowheads="1"/>
          </p:cNvSpPr>
          <p:nvPr/>
        </p:nvSpPr>
        <p:spPr bwMode="auto">
          <a:xfrm>
            <a:off x="1447800" y="5562600"/>
            <a:ext cx="14652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Dopamine</a:t>
            </a:r>
          </a:p>
        </p:txBody>
      </p:sp>
      <p:sp>
        <p:nvSpPr>
          <p:cNvPr id="30738" name="Text Box 11"/>
          <p:cNvSpPr txBox="1">
            <a:spLocks noChangeArrowheads="1"/>
          </p:cNvSpPr>
          <p:nvPr/>
        </p:nvSpPr>
        <p:spPr bwMode="auto">
          <a:xfrm>
            <a:off x="374650" y="3262313"/>
            <a:ext cx="1230313" cy="1187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>
                <a:solidFill>
                  <a:srgbClr val="0070C0"/>
                </a:solidFill>
              </a:rPr>
              <a:t>Direct</a:t>
            </a:r>
          </a:p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smtClean="0">
                <a:solidFill>
                  <a:srgbClr val="0070C0"/>
                </a:solidFill>
              </a:rPr>
              <a:t>Pathway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0600" y="2971800"/>
            <a:ext cx="1066800" cy="14478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Explore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5181600" y="6248400"/>
            <a:ext cx="3810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324600" y="60960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7"/>
          <p:cNvSpPr txBox="1">
            <a:spLocks noChangeArrowheads="1"/>
          </p:cNvSpPr>
          <p:nvPr/>
        </p:nvSpPr>
        <p:spPr bwMode="auto">
          <a:xfrm>
            <a:off x="8077200" y="5786438"/>
            <a:ext cx="6303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  <p:sp>
        <p:nvSpPr>
          <p:cNvPr id="28" name="TextBox 28"/>
          <p:cNvSpPr txBox="1">
            <a:spLocks noChangeArrowheads="1"/>
          </p:cNvSpPr>
          <p:nvPr/>
        </p:nvSpPr>
        <p:spPr bwMode="auto">
          <a:xfrm>
            <a:off x="5020064" y="5791200"/>
            <a:ext cx="1075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NOGO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029200" y="5486400"/>
            <a:ext cx="4114800" cy="1371600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7848600" y="6096000"/>
            <a:ext cx="0" cy="304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27"/>
          <p:cNvSpPr txBox="1">
            <a:spLocks noChangeArrowheads="1"/>
          </p:cNvSpPr>
          <p:nvPr/>
        </p:nvSpPr>
        <p:spPr bwMode="auto">
          <a:xfrm>
            <a:off x="6278940" y="5715000"/>
            <a:ext cx="1569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34200" y="6400800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cs typeface="Times New Roman" pitchFamily="18" charset="0"/>
              </a:rPr>
              <a:t>DA</a:t>
            </a:r>
            <a:endParaRPr lang="en-US" dirty="0">
              <a:cs typeface="Times New Roman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91425" y="6631632"/>
            <a:ext cx="942975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67400" y="6631632"/>
            <a:ext cx="9906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0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>
                <a:solidFill>
                  <a:srgbClr val="0070C0"/>
                </a:solidFill>
              </a:rPr>
              <a:t>A simple model of basal ganglia</a:t>
            </a:r>
            <a:endParaRPr lang="en-US" b="0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7892" name="TextBox 5"/>
          <p:cNvSpPr txBox="1">
            <a:spLocks noChangeArrowheads="1"/>
          </p:cNvSpPr>
          <p:nvPr/>
        </p:nvSpPr>
        <p:spPr bwMode="auto">
          <a:xfrm>
            <a:off x="4114800" y="5715000"/>
            <a:ext cx="502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(</a:t>
            </a:r>
            <a:r>
              <a:rPr lang="en-US" sz="1800" dirty="0" err="1"/>
              <a:t>Chakravarthy</a:t>
            </a:r>
            <a:r>
              <a:rPr lang="en-US" sz="1800" dirty="0"/>
              <a:t> &amp; </a:t>
            </a:r>
            <a:r>
              <a:rPr lang="en-US" sz="1800" dirty="0" err="1"/>
              <a:t>Priyadarshini</a:t>
            </a:r>
            <a:r>
              <a:rPr lang="en-US" sz="1800" dirty="0"/>
              <a:t>, </a:t>
            </a:r>
            <a:endParaRPr lang="en-US" sz="1800" dirty="0" smtClean="0"/>
          </a:p>
          <a:p>
            <a:pPr algn="r"/>
            <a:r>
              <a:rPr lang="en-US" sz="1800" dirty="0" smtClean="0">
                <a:solidFill>
                  <a:srgbClr val="0070C0"/>
                </a:solidFill>
              </a:rPr>
              <a:t>Encyc. </a:t>
            </a:r>
            <a:r>
              <a:rPr lang="en-US" sz="1800" dirty="0">
                <a:solidFill>
                  <a:srgbClr val="0070C0"/>
                </a:solidFill>
              </a:rPr>
              <a:t>of Computational </a:t>
            </a:r>
            <a:r>
              <a:rPr lang="en-US" sz="1800" dirty="0" smtClean="0">
                <a:solidFill>
                  <a:srgbClr val="0070C0"/>
                </a:solidFill>
              </a:rPr>
              <a:t>Neuroscience, 2014)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45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9800" y="1219200"/>
            <a:ext cx="4953000" cy="5562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8915" name="Picture 3" descr="schematic_flow_B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371600"/>
            <a:ext cx="4621213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0070C0"/>
                </a:solidFill>
              </a:rPr>
              <a:t>A Schematic of the Model</a:t>
            </a:r>
          </a:p>
        </p:txBody>
      </p:sp>
    </p:spTree>
    <p:extLst>
      <p:ext uri="{BB962C8B-B14F-4D97-AF65-F5344CB8AC3E}">
        <p14:creationId xmlns:p14="http://schemas.microsoft.com/office/powerpoint/2010/main" val="357024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81000" y="152400"/>
            <a:ext cx="8534400" cy="762000"/>
          </a:xfrm>
          <a:prstGeom prst="roundRect">
            <a:avLst/>
          </a:prstGeom>
          <a:solidFill>
            <a:srgbClr val="107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41"/>
          <p:cNvSpPr>
            <a:spLocks noChangeArrowheads="1"/>
          </p:cNvSpPr>
          <p:nvPr/>
        </p:nvSpPr>
        <p:spPr bwMode="auto">
          <a:xfrm>
            <a:off x="0" y="270699"/>
            <a:ext cx="9144000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Microsoft Sans Serif" pitchFamily="34" charset="0"/>
              </a:rPr>
              <a:t>Classifying Action Selection Regimes </a:t>
            </a:r>
          </a:p>
        </p:txBody>
      </p:sp>
      <p:pic>
        <p:nvPicPr>
          <p:cNvPr id="3994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7800"/>
            <a:ext cx="3943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TextBox 10"/>
          <p:cNvSpPr txBox="1">
            <a:spLocks noChangeArrowheads="1"/>
          </p:cNvSpPr>
          <p:nvPr/>
        </p:nvSpPr>
        <p:spPr bwMode="auto">
          <a:xfrm>
            <a:off x="4419600" y="1905000"/>
            <a:ext cx="4330032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Cortical input presents </a:t>
            </a:r>
          </a:p>
          <a:p>
            <a:r>
              <a:rPr lang="en-US" dirty="0" smtClean="0"/>
              <a:t>Two Competing </a:t>
            </a:r>
            <a:r>
              <a:rPr lang="en-US" dirty="0"/>
              <a:t>Actions: </a:t>
            </a:r>
          </a:p>
          <a:p>
            <a:r>
              <a:rPr lang="en-US" dirty="0"/>
              <a:t>A and B (A &gt; B)</a:t>
            </a:r>
          </a:p>
          <a:p>
            <a:endParaRPr lang="en-US" dirty="0"/>
          </a:p>
          <a:p>
            <a:r>
              <a:rPr lang="en-US" u="sng" dirty="0"/>
              <a:t>Action Selection at </a:t>
            </a:r>
            <a:r>
              <a:rPr lang="en-US" u="sng" dirty="0" smtClean="0"/>
              <a:t>Thalamus:</a:t>
            </a:r>
            <a:endParaRPr lang="en-US" u="sng" dirty="0"/>
          </a:p>
          <a:p>
            <a:r>
              <a:rPr lang="en-US" u="sng" dirty="0" smtClean="0"/>
              <a:t>Selection</a:t>
            </a:r>
            <a:r>
              <a:rPr lang="en-US" dirty="0" smtClean="0"/>
              <a:t>		</a:t>
            </a:r>
            <a:r>
              <a:rPr lang="en-US" u="sng" dirty="0" smtClean="0"/>
              <a:t>Regime</a:t>
            </a:r>
            <a:r>
              <a:rPr lang="en-US" dirty="0" smtClean="0"/>
              <a:t> 		</a:t>
            </a:r>
            <a:r>
              <a:rPr lang="en-US" u="sng" dirty="0" smtClean="0"/>
              <a:t>DA</a:t>
            </a:r>
          </a:p>
          <a:p>
            <a:r>
              <a:rPr lang="en-US" dirty="0" smtClean="0"/>
              <a:t>A 	</a:t>
            </a:r>
            <a:r>
              <a:rPr lang="en-US" dirty="0"/>
              <a:t>	</a:t>
            </a:r>
            <a:r>
              <a:rPr lang="en-US" dirty="0" smtClean="0">
                <a:solidFill>
                  <a:srgbClr val="00B050"/>
                </a:solidFill>
              </a:rPr>
              <a:t>GO</a:t>
            </a:r>
            <a:r>
              <a:rPr lang="en-US" dirty="0" smtClean="0">
                <a:solidFill>
                  <a:srgbClr val="FFFF00"/>
                </a:solidFill>
              </a:rPr>
              <a:t>		</a:t>
            </a:r>
            <a:r>
              <a:rPr lang="en-US" dirty="0" smtClean="0"/>
              <a:t>HI</a:t>
            </a:r>
          </a:p>
          <a:p>
            <a:endParaRPr lang="en-US" dirty="0" smtClean="0"/>
          </a:p>
          <a:p>
            <a:r>
              <a:rPr lang="en-US" dirty="0" smtClean="0"/>
              <a:t>NONE 		</a:t>
            </a:r>
            <a:r>
              <a:rPr lang="en-US" dirty="0" smtClean="0">
                <a:solidFill>
                  <a:srgbClr val="FF0000"/>
                </a:solidFill>
              </a:rPr>
              <a:t>NOGO</a:t>
            </a:r>
            <a:r>
              <a:rPr lang="en-US" dirty="0"/>
              <a:t>	</a:t>
            </a:r>
            <a:r>
              <a:rPr lang="en-US" dirty="0" smtClean="0"/>
              <a:t>	LO 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 </a:t>
            </a:r>
            <a:r>
              <a:rPr lang="en-US" dirty="0"/>
              <a:t>is selected 	</a:t>
            </a:r>
            <a:r>
              <a:rPr lang="en-US" dirty="0" smtClean="0">
                <a:solidFill>
                  <a:srgbClr val="0070C0"/>
                </a:solidFill>
              </a:rPr>
              <a:t>EXPL</a:t>
            </a:r>
            <a:r>
              <a:rPr lang="en-US" dirty="0" smtClean="0">
                <a:solidFill>
                  <a:srgbClr val="FFFF00"/>
                </a:solidFill>
              </a:rPr>
              <a:t>		</a:t>
            </a:r>
            <a:r>
              <a:rPr lang="en-US" dirty="0" smtClean="0"/>
              <a:t>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16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81000" y="191219"/>
            <a:ext cx="8534400" cy="762000"/>
          </a:xfrm>
          <a:prstGeom prst="roundRect">
            <a:avLst/>
          </a:prstGeom>
          <a:solidFill>
            <a:srgbClr val="107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41"/>
          <p:cNvSpPr>
            <a:spLocks noChangeArrowheads="1"/>
          </p:cNvSpPr>
          <p:nvPr/>
        </p:nvSpPr>
        <p:spPr bwMode="auto">
          <a:xfrm>
            <a:off x="-12520" y="309488"/>
            <a:ext cx="9144000" cy="525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1" dirty="0">
                <a:solidFill>
                  <a:schemeClr val="bg1"/>
                </a:solidFill>
                <a:latin typeface="+mj-lt"/>
                <a:cs typeface="Microsoft Sans Serif" pitchFamily="34" charset="0"/>
              </a:rPr>
              <a:t>Striatum Model</a:t>
            </a: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1600200" y="2133600"/>
            <a:ext cx="2133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D1 </a:t>
            </a:r>
            <a:r>
              <a:rPr lang="en-US" dirty="0" smtClean="0"/>
              <a:t>MSNs</a:t>
            </a:r>
            <a:endParaRPr lang="en-US" dirty="0"/>
          </a:p>
        </p:txBody>
      </p:sp>
      <p:sp>
        <p:nvSpPr>
          <p:cNvPr id="40968" name="Rectangle 8"/>
          <p:cNvSpPr>
            <a:spLocks noChangeArrowheads="1"/>
          </p:cNvSpPr>
          <p:nvPr/>
        </p:nvSpPr>
        <p:spPr bwMode="auto">
          <a:xfrm>
            <a:off x="3733800" y="2133600"/>
            <a:ext cx="21336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D2 </a:t>
            </a:r>
            <a:r>
              <a:rPr lang="en-US" dirty="0" smtClean="0"/>
              <a:t>MSNs</a:t>
            </a:r>
            <a:endParaRPr lang="en-US" dirty="0"/>
          </a:p>
        </p:txBody>
      </p:sp>
      <p:sp>
        <p:nvSpPr>
          <p:cNvPr id="40969" name="AutoShape 10"/>
          <p:cNvSpPr>
            <a:spLocks noChangeArrowheads="1"/>
          </p:cNvSpPr>
          <p:nvPr/>
        </p:nvSpPr>
        <p:spPr bwMode="auto">
          <a:xfrm>
            <a:off x="4724400" y="1524000"/>
            <a:ext cx="152400" cy="4572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Rectangle 3"/>
          <p:cNvSpPr>
            <a:spLocks noChangeArrowheads="1"/>
          </p:cNvSpPr>
          <p:nvPr/>
        </p:nvSpPr>
        <p:spPr bwMode="auto">
          <a:xfrm>
            <a:off x="1981200" y="1066800"/>
            <a:ext cx="1371600" cy="45720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GPi</a:t>
            </a:r>
          </a:p>
        </p:txBody>
      </p:sp>
      <p:sp>
        <p:nvSpPr>
          <p:cNvPr id="40971" name="Text Box 20"/>
          <p:cNvSpPr txBox="1">
            <a:spLocks noChangeArrowheads="1"/>
          </p:cNvSpPr>
          <p:nvPr/>
        </p:nvSpPr>
        <p:spPr bwMode="auto">
          <a:xfrm>
            <a:off x="4495800" y="1143000"/>
            <a:ext cx="746125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GPe</a:t>
            </a:r>
          </a:p>
        </p:txBody>
      </p:sp>
      <p:sp>
        <p:nvSpPr>
          <p:cNvPr id="40972" name="Rectangle 13"/>
          <p:cNvSpPr>
            <a:spLocks noChangeArrowheads="1"/>
          </p:cNvSpPr>
          <p:nvPr/>
        </p:nvSpPr>
        <p:spPr bwMode="auto">
          <a:xfrm>
            <a:off x="2590800" y="4038599"/>
            <a:ext cx="2133600" cy="38546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err="1"/>
              <a:t>I</a:t>
            </a:r>
            <a:r>
              <a:rPr lang="en-US" baseline="-25000" dirty="0" err="1"/>
              <a:t>ext</a:t>
            </a:r>
            <a:endParaRPr lang="en-US" baseline="-25000" dirty="0"/>
          </a:p>
        </p:txBody>
      </p:sp>
      <p:sp>
        <p:nvSpPr>
          <p:cNvPr id="40973" name="Line 25"/>
          <p:cNvSpPr>
            <a:spLocks noChangeShapeType="1"/>
          </p:cNvSpPr>
          <p:nvPr/>
        </p:nvSpPr>
        <p:spPr bwMode="auto">
          <a:xfrm flipV="1">
            <a:off x="2590800" y="40386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974" name="Line 26"/>
          <p:cNvSpPr>
            <a:spLocks noChangeShapeType="1"/>
          </p:cNvSpPr>
          <p:nvPr/>
        </p:nvSpPr>
        <p:spPr bwMode="auto">
          <a:xfrm flipV="1">
            <a:off x="3733800" y="2438400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975" name="Text Box 34"/>
          <p:cNvSpPr txBox="1">
            <a:spLocks noChangeArrowheads="1"/>
          </p:cNvSpPr>
          <p:nvPr/>
        </p:nvSpPr>
        <p:spPr bwMode="auto">
          <a:xfrm>
            <a:off x="838200" y="5881688"/>
            <a:ext cx="5029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/>
              <a:t>D1 and D2 are the Hopfield 1D neuron layers</a:t>
            </a:r>
          </a:p>
        </p:txBody>
      </p:sp>
      <p:sp>
        <p:nvSpPr>
          <p:cNvPr id="40980" name="AutoShape 10"/>
          <p:cNvSpPr>
            <a:spLocks noChangeArrowheads="1"/>
          </p:cNvSpPr>
          <p:nvPr/>
        </p:nvSpPr>
        <p:spPr bwMode="auto">
          <a:xfrm>
            <a:off x="2590800" y="1524000"/>
            <a:ext cx="152400" cy="4572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AutoShape 10"/>
          <p:cNvSpPr>
            <a:spLocks noChangeArrowheads="1"/>
          </p:cNvSpPr>
          <p:nvPr/>
        </p:nvSpPr>
        <p:spPr bwMode="auto">
          <a:xfrm rot="-1440926">
            <a:off x="2887663" y="2616200"/>
            <a:ext cx="381000" cy="1295400"/>
          </a:xfrm>
          <a:prstGeom prst="upArrow">
            <a:avLst>
              <a:gd name="adj1" fmla="val 50000"/>
              <a:gd name="adj2" fmla="val 750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AutoShape 10"/>
          <p:cNvSpPr>
            <a:spLocks noChangeArrowheads="1"/>
          </p:cNvSpPr>
          <p:nvPr/>
        </p:nvSpPr>
        <p:spPr bwMode="auto">
          <a:xfrm rot="1440000">
            <a:off x="4187825" y="2566988"/>
            <a:ext cx="381000" cy="1295400"/>
          </a:xfrm>
          <a:prstGeom prst="upArrow">
            <a:avLst>
              <a:gd name="adj1" fmla="val 50000"/>
              <a:gd name="adj2" fmla="val 750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eft Brace 23"/>
          <p:cNvSpPr/>
          <p:nvPr/>
        </p:nvSpPr>
        <p:spPr>
          <a:xfrm>
            <a:off x="1447800" y="2895600"/>
            <a:ext cx="457200" cy="12192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985" name="TextBox 24"/>
          <p:cNvSpPr txBox="1">
            <a:spLocks noChangeArrowheads="1"/>
          </p:cNvSpPr>
          <p:nvPr/>
        </p:nvSpPr>
        <p:spPr bwMode="auto">
          <a:xfrm>
            <a:off x="260350" y="3308937"/>
            <a:ext cx="140775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err="1"/>
              <a:t>Cortico</a:t>
            </a:r>
            <a:endParaRPr lang="en-US" sz="2000" dirty="0"/>
          </a:p>
          <a:p>
            <a:r>
              <a:rPr lang="en-US" sz="2000" dirty="0"/>
              <a:t>Striatal</a:t>
            </a:r>
          </a:p>
          <a:p>
            <a:r>
              <a:rPr lang="en-US" sz="2000" dirty="0"/>
              <a:t>connections</a:t>
            </a:r>
          </a:p>
        </p:txBody>
      </p:sp>
      <p:sp>
        <p:nvSpPr>
          <p:cNvPr id="2" name="Oval 1"/>
          <p:cNvSpPr/>
          <p:nvPr/>
        </p:nvSpPr>
        <p:spPr>
          <a:xfrm>
            <a:off x="6477000" y="2819400"/>
            <a:ext cx="685800" cy="6858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696200" y="2819400"/>
            <a:ext cx="685800" cy="6858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6553200" y="2971800"/>
            <a:ext cx="533400" cy="376960"/>
          </a:xfrm>
          <a:custGeom>
            <a:avLst/>
            <a:gdLst>
              <a:gd name="connsiteX0" fmla="*/ 0 w 736846"/>
              <a:gd name="connsiteY0" fmla="*/ 347062 h 376960"/>
              <a:gd name="connsiteX1" fmla="*/ 284085 w 736846"/>
              <a:gd name="connsiteY1" fmla="*/ 347062 h 376960"/>
              <a:gd name="connsiteX2" fmla="*/ 488272 w 736846"/>
              <a:gd name="connsiteY2" fmla="*/ 36344 h 376960"/>
              <a:gd name="connsiteX3" fmla="*/ 736846 w 736846"/>
              <a:gd name="connsiteY3" fmla="*/ 18588 h 3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846" h="376960">
                <a:moveTo>
                  <a:pt x="0" y="347062"/>
                </a:moveTo>
                <a:cubicBezTo>
                  <a:pt x="101353" y="372955"/>
                  <a:pt x="202706" y="398848"/>
                  <a:pt x="284085" y="347062"/>
                </a:cubicBezTo>
                <a:cubicBezTo>
                  <a:pt x="365464" y="295276"/>
                  <a:pt x="412812" y="91090"/>
                  <a:pt x="488272" y="36344"/>
                </a:cubicBezTo>
                <a:cubicBezTo>
                  <a:pt x="563732" y="-18402"/>
                  <a:pt x="650289" y="93"/>
                  <a:pt x="736846" y="18588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flipV="1">
            <a:off x="6667500" y="3508747"/>
            <a:ext cx="342900" cy="424316"/>
          </a:xfrm>
          <a:prstGeom prst="downArrow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flipH="1">
            <a:off x="7772400" y="2971800"/>
            <a:ext cx="533400" cy="376960"/>
          </a:xfrm>
          <a:custGeom>
            <a:avLst/>
            <a:gdLst>
              <a:gd name="connsiteX0" fmla="*/ 0 w 736846"/>
              <a:gd name="connsiteY0" fmla="*/ 347062 h 376960"/>
              <a:gd name="connsiteX1" fmla="*/ 284085 w 736846"/>
              <a:gd name="connsiteY1" fmla="*/ 347062 h 376960"/>
              <a:gd name="connsiteX2" fmla="*/ 488272 w 736846"/>
              <a:gd name="connsiteY2" fmla="*/ 36344 h 376960"/>
              <a:gd name="connsiteX3" fmla="*/ 736846 w 736846"/>
              <a:gd name="connsiteY3" fmla="*/ 18588 h 37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6846" h="376960">
                <a:moveTo>
                  <a:pt x="0" y="347062"/>
                </a:moveTo>
                <a:cubicBezTo>
                  <a:pt x="101353" y="372955"/>
                  <a:pt x="202706" y="398848"/>
                  <a:pt x="284085" y="347062"/>
                </a:cubicBezTo>
                <a:cubicBezTo>
                  <a:pt x="365464" y="295276"/>
                  <a:pt x="412812" y="91090"/>
                  <a:pt x="488272" y="36344"/>
                </a:cubicBezTo>
                <a:cubicBezTo>
                  <a:pt x="563732" y="-18402"/>
                  <a:pt x="650289" y="93"/>
                  <a:pt x="736846" y="18588"/>
                </a:cubicBezTo>
              </a:path>
            </a:pathLst>
          </a:cu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20528482">
            <a:off x="6156585" y="3302374"/>
            <a:ext cx="422654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1792026">
            <a:off x="8294667" y="3384042"/>
            <a:ext cx="422654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flipV="1">
            <a:off x="7867650" y="3508747"/>
            <a:ext cx="342900" cy="424316"/>
          </a:xfrm>
          <a:prstGeom prst="downArrow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3962400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r>
              <a:rPr lang="en-US" baseline="-25000" dirty="0" err="1" smtClean="0"/>
              <a:t>ext</a:t>
            </a:r>
            <a:endParaRPr lang="en-US" baseline="-25000" dirty="0"/>
          </a:p>
        </p:txBody>
      </p:sp>
      <p:sp>
        <p:nvSpPr>
          <p:cNvPr id="36" name="TextBox 35"/>
          <p:cNvSpPr txBox="1"/>
          <p:nvPr/>
        </p:nvSpPr>
        <p:spPr>
          <a:xfrm>
            <a:off x="7772400" y="3962400"/>
            <a:ext cx="53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</a:t>
            </a:r>
            <a:r>
              <a:rPr lang="en-US" baseline="-25000" dirty="0" err="1" smtClean="0"/>
              <a:t>ext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5791200" y="3486090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8587437" y="3581400"/>
            <a:ext cx="556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890587" y="1988403"/>
            <a:ext cx="1133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D1     D2</a:t>
            </a:r>
          </a:p>
          <a:p>
            <a:pPr algn="ctr"/>
            <a:r>
              <a:rPr lang="en-US" sz="2000" dirty="0" smtClean="0"/>
              <a:t>MSNs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915150" y="2355001"/>
            <a:ext cx="95250" cy="3810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915275" y="2315289"/>
            <a:ext cx="108957" cy="351711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66" y="4800600"/>
            <a:ext cx="1676634" cy="60015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066800" y="2545501"/>
            <a:ext cx="374899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0967" idx="2"/>
          </p:cNvCxnSpPr>
          <p:nvPr/>
        </p:nvCxnSpPr>
        <p:spPr>
          <a:xfrm flipV="1">
            <a:off x="2667000" y="2438400"/>
            <a:ext cx="0" cy="107101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800600" y="2438400"/>
            <a:ext cx="0" cy="107101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28600" y="2362200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DA(</a:t>
            </a:r>
            <a:r>
              <a:rPr lang="en-US" sz="2000" dirty="0" smtClean="0">
                <a:latin typeface="Symbol" pitchFamily="18" charset="2"/>
              </a:rPr>
              <a:t>d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11066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81000" y="152400"/>
            <a:ext cx="8534400" cy="762000"/>
          </a:xfrm>
          <a:prstGeom prst="roundRect">
            <a:avLst/>
          </a:prstGeom>
          <a:solidFill>
            <a:srgbClr val="107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41"/>
          <p:cNvSpPr>
            <a:spLocks noChangeArrowheads="1"/>
          </p:cNvSpPr>
          <p:nvPr/>
        </p:nvSpPr>
        <p:spPr bwMode="auto">
          <a:xfrm>
            <a:off x="0" y="160338"/>
            <a:ext cx="9144000" cy="525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1" dirty="0">
                <a:solidFill>
                  <a:schemeClr val="bg1"/>
                </a:solidFill>
                <a:latin typeface="+mj-lt"/>
                <a:cs typeface="Microsoft Sans Serif" pitchFamily="34" charset="0"/>
              </a:rPr>
              <a:t>STN-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cs typeface="Microsoft Sans Serif" pitchFamily="34" charset="0"/>
              </a:rPr>
              <a:t>GPe</a:t>
            </a:r>
            <a:r>
              <a:rPr lang="en-US" sz="2800" b="1" dirty="0">
                <a:solidFill>
                  <a:schemeClr val="bg1"/>
                </a:solidFill>
                <a:latin typeface="+mj-lt"/>
                <a:cs typeface="Microsoft Sans Serif" pitchFamily="34" charset="0"/>
              </a:rPr>
              <a:t> Model</a:t>
            </a:r>
          </a:p>
        </p:txBody>
      </p:sp>
      <p:sp>
        <p:nvSpPr>
          <p:cNvPr id="41989" name="TextBox 30"/>
          <p:cNvSpPr txBox="1">
            <a:spLocks noChangeArrowheads="1"/>
          </p:cNvSpPr>
          <p:nvPr/>
        </p:nvSpPr>
        <p:spPr bwMode="auto">
          <a:xfrm>
            <a:off x="762000" y="4451350"/>
            <a:ext cx="7239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sz="2000" dirty="0"/>
              <a:t>Modeled as excitatory-inhibitory pair of 1D-neural layers</a:t>
            </a:r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sz="2000" dirty="0"/>
              <a:t>One to one connections between STN and </a:t>
            </a:r>
            <a:r>
              <a:rPr lang="en-US" sz="2000" dirty="0" err="1"/>
              <a:t>GPe</a:t>
            </a:r>
            <a:endParaRPr lang="en-US" sz="2000" dirty="0"/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sz="2000" dirty="0"/>
              <a:t>Lateral </a:t>
            </a:r>
            <a:r>
              <a:rPr lang="en-US" sz="2000" dirty="0" smtClean="0"/>
              <a:t>connections (fully connected) within STN </a:t>
            </a:r>
            <a:r>
              <a:rPr lang="en-US" sz="2000" dirty="0"/>
              <a:t>and </a:t>
            </a:r>
            <a:r>
              <a:rPr lang="en-US" sz="2000" dirty="0" err="1" smtClean="0"/>
              <a:t>Gpe</a:t>
            </a:r>
            <a:endParaRPr lang="en-US" sz="2000" dirty="0" smtClean="0"/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sz="2000" dirty="0" smtClean="0"/>
              <a:t>Strong </a:t>
            </a:r>
            <a:r>
              <a:rPr lang="en-US" sz="2000" dirty="0" smtClean="0">
                <a:solidFill>
                  <a:srgbClr val="FFFF00"/>
                </a:solidFill>
              </a:rPr>
              <a:t>w</a:t>
            </a:r>
            <a:r>
              <a:rPr lang="en-US" sz="2000" dirty="0" smtClean="0"/>
              <a:t> and weak </a:t>
            </a:r>
            <a:r>
              <a:rPr lang="en-US" sz="2000" dirty="0" smtClean="0">
                <a:solidFill>
                  <a:srgbClr val="FFFF00"/>
                </a:solidFill>
                <a:latin typeface="Symbol" pitchFamily="18" charset="2"/>
              </a:rPr>
              <a:t>s</a:t>
            </a:r>
            <a:r>
              <a:rPr lang="en-US" sz="2000" dirty="0" smtClean="0"/>
              <a:t> produces </a:t>
            </a:r>
            <a:r>
              <a:rPr lang="en-US" sz="2000" dirty="0" smtClean="0">
                <a:solidFill>
                  <a:srgbClr val="FFFF00"/>
                </a:solidFill>
              </a:rPr>
              <a:t>chaos</a:t>
            </a:r>
            <a:r>
              <a:rPr lang="en-US" sz="2000" dirty="0" smtClean="0"/>
              <a:t> (</a:t>
            </a:r>
            <a:r>
              <a:rPr lang="en-US" sz="2000" dirty="0" err="1" smtClean="0"/>
              <a:t>Kalva</a:t>
            </a:r>
            <a:r>
              <a:rPr lang="en-US" sz="2000" dirty="0" smtClean="0"/>
              <a:t> et al 2012)</a:t>
            </a:r>
            <a:endParaRPr lang="en-US" sz="2000" dirty="0"/>
          </a:p>
          <a:p>
            <a:pPr>
              <a:lnSpc>
                <a:spcPct val="120000"/>
              </a:lnSpc>
              <a:buFont typeface="Arial" charset="0"/>
              <a:buChar char="•"/>
            </a:pPr>
            <a:r>
              <a:rPr lang="en-US" sz="2000" dirty="0"/>
              <a:t>Increased I</a:t>
            </a:r>
            <a:r>
              <a:rPr lang="en-US" sz="2000" baseline="-25000" dirty="0"/>
              <a:t>D2_STR</a:t>
            </a:r>
            <a:r>
              <a:rPr lang="en-US" sz="2000" dirty="0"/>
              <a:t>, increased I</a:t>
            </a:r>
            <a:r>
              <a:rPr lang="en-US" sz="2000" baseline="-25000" dirty="0"/>
              <a:t>HDP</a:t>
            </a:r>
            <a:r>
              <a:rPr lang="en-US" sz="2000" dirty="0" smtClean="0"/>
              <a:t>, or  </a:t>
            </a:r>
            <a:r>
              <a:rPr lang="en-US" sz="2000" dirty="0"/>
              <a:t>decreased DA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smtClean="0">
                <a:sym typeface="Wingdings" pitchFamily="2" charset="2"/>
              </a:rPr>
              <a:t>STN-</a:t>
            </a:r>
            <a:r>
              <a:rPr lang="en-US" sz="2000" dirty="0" err="1" smtClean="0">
                <a:sym typeface="Wingdings" pitchFamily="2" charset="2"/>
              </a:rPr>
              <a:t>Gpe</a:t>
            </a:r>
            <a:r>
              <a:rPr lang="en-US" sz="2000" dirty="0" smtClean="0">
                <a:sym typeface="Wingdings" pitchFamily="2" charset="2"/>
              </a:rPr>
              <a:t> induces </a:t>
            </a:r>
            <a:r>
              <a:rPr lang="en-US" sz="2000" dirty="0">
                <a:sym typeface="Wingdings" pitchFamily="2" charset="2"/>
              </a:rPr>
              <a:t>oscillations </a:t>
            </a:r>
            <a:r>
              <a:rPr lang="en-US" sz="2000" dirty="0" smtClean="0">
                <a:sym typeface="Wingdings" pitchFamily="2" charset="2"/>
              </a:rPr>
              <a:t>(Magill et al 2011; Kumar et al 2011)</a:t>
            </a:r>
            <a:endParaRPr lang="en-US" sz="2000" dirty="0"/>
          </a:p>
        </p:txBody>
      </p:sp>
      <p:pic>
        <p:nvPicPr>
          <p:cNvPr id="41990" name="Picture 13" descr="ih0_idp9_neur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143000"/>
            <a:ext cx="360045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991" name="Group 21"/>
          <p:cNvGrpSpPr>
            <a:grpSpLocks/>
          </p:cNvGrpSpPr>
          <p:nvPr/>
        </p:nvGrpSpPr>
        <p:grpSpPr bwMode="auto">
          <a:xfrm>
            <a:off x="1295400" y="1219200"/>
            <a:ext cx="1503363" cy="3036888"/>
            <a:chOff x="3429000" y="2209800"/>
            <a:chExt cx="1503882" cy="3036332"/>
          </a:xfrm>
        </p:grpSpPr>
        <p:sp>
          <p:nvSpPr>
            <p:cNvPr id="23" name="Oval 22"/>
            <p:cNvSpPr/>
            <p:nvPr/>
          </p:nvSpPr>
          <p:spPr>
            <a:xfrm>
              <a:off x="3657679" y="2362172"/>
              <a:ext cx="686037" cy="609488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/>
                <a:t>STN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657679" y="3962079"/>
              <a:ext cx="686037" cy="60948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 err="1"/>
                <a:t>GPe</a:t>
              </a:r>
              <a:endParaRPr lang="en-US" sz="1400" dirty="0"/>
            </a:p>
          </p:txBody>
        </p:sp>
        <p:cxnSp>
          <p:nvCxnSpPr>
            <p:cNvPr id="25" name="Straight Arrow Connector 24"/>
            <p:cNvCxnSpPr>
              <a:stCxn id="23" idx="5"/>
              <a:endCxn id="24" idx="7"/>
            </p:cNvCxnSpPr>
            <p:nvPr/>
          </p:nvCxnSpPr>
          <p:spPr>
            <a:xfrm rot="5400000">
              <a:off x="3657988" y="3466869"/>
              <a:ext cx="1169774" cy="1589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4" idx="1"/>
              <a:endCxn id="23" idx="3"/>
            </p:cNvCxnSpPr>
            <p:nvPr/>
          </p:nvCxnSpPr>
          <p:spPr>
            <a:xfrm rot="5400000" flipH="1" flipV="1">
              <a:off x="3173634" y="3466869"/>
              <a:ext cx="1169774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23" idx="6"/>
            </p:cNvCxnSpPr>
            <p:nvPr/>
          </p:nvCxnSpPr>
          <p:spPr>
            <a:xfrm rot="10800000">
              <a:off x="4343716" y="2666916"/>
              <a:ext cx="533584" cy="15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7" name="TextBox 27"/>
            <p:cNvSpPr txBox="1">
              <a:spLocks noChangeArrowheads="1"/>
            </p:cNvSpPr>
            <p:nvPr/>
          </p:nvSpPr>
          <p:spPr bwMode="auto">
            <a:xfrm>
              <a:off x="4419600" y="2209800"/>
              <a:ext cx="5132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HDP</a:t>
              </a:r>
            </a:p>
          </p:txBody>
        </p:sp>
        <p:cxnSp>
          <p:nvCxnSpPr>
            <p:cNvPr id="29" name="Straight Arrow Connector 28"/>
            <p:cNvCxnSpPr>
              <a:endCxn id="24" idx="4"/>
            </p:cNvCxnSpPr>
            <p:nvPr/>
          </p:nvCxnSpPr>
          <p:spPr>
            <a:xfrm flipV="1">
              <a:off x="3505226" y="4571568"/>
              <a:ext cx="495471" cy="304744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9" name="TextBox 29"/>
            <p:cNvSpPr txBox="1">
              <a:spLocks noChangeArrowheads="1"/>
            </p:cNvSpPr>
            <p:nvPr/>
          </p:nvSpPr>
          <p:spPr bwMode="auto">
            <a:xfrm>
              <a:off x="3733800" y="4876800"/>
              <a:ext cx="7206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I</a:t>
              </a:r>
              <a:r>
                <a:rPr lang="en-US" baseline="-25000"/>
                <a:t>D2_STR</a:t>
              </a:r>
            </a:p>
          </p:txBody>
        </p:sp>
        <p:sp>
          <p:nvSpPr>
            <p:cNvPr id="42000" name="TextBox 30"/>
            <p:cNvSpPr txBox="1">
              <a:spLocks noChangeArrowheads="1"/>
            </p:cNvSpPr>
            <p:nvPr/>
          </p:nvSpPr>
          <p:spPr bwMode="auto">
            <a:xfrm>
              <a:off x="4343400" y="3288268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42001" name="TextBox 31"/>
            <p:cNvSpPr txBox="1">
              <a:spLocks noChangeArrowheads="1"/>
            </p:cNvSpPr>
            <p:nvPr/>
          </p:nvSpPr>
          <p:spPr bwMode="auto">
            <a:xfrm>
              <a:off x="3429000" y="3288268"/>
              <a:ext cx="2551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376356" y="229786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4" name="Curved Connector 3"/>
          <p:cNvCxnSpPr>
            <a:stCxn id="23" idx="1"/>
            <a:endCxn id="23" idx="0"/>
          </p:cNvCxnSpPr>
          <p:nvPr/>
        </p:nvCxnSpPr>
        <p:spPr>
          <a:xfrm rot="5400000" flipH="1" flipV="1">
            <a:off x="1701029" y="1295004"/>
            <a:ext cx="89274" cy="242467"/>
          </a:xfrm>
          <a:prstGeom prst="curvedConnector3">
            <a:avLst>
              <a:gd name="adj1" fmla="val 356066"/>
            </a:avLst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/>
          <p:nvPr/>
        </p:nvCxnSpPr>
        <p:spPr>
          <a:xfrm rot="5400000" flipH="1" flipV="1">
            <a:off x="1974662" y="3415530"/>
            <a:ext cx="89274" cy="242467"/>
          </a:xfrm>
          <a:prstGeom prst="curvedConnector3">
            <a:avLst>
              <a:gd name="adj1" fmla="val -230649"/>
            </a:avLst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5400" y="91440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pitchFamily="18" charset="2"/>
              </a:rPr>
              <a:t>s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09484" y="3378498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pitchFamily="18" charset="2"/>
              </a:rPr>
              <a:t>s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15471" y="231709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51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290" y="457200"/>
            <a:ext cx="6655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2. Descriptive tradition of Biology</a:t>
            </a:r>
            <a:endParaRPr lang="en-US" sz="3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87" y="1600200"/>
            <a:ext cx="31051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31281" y="2819400"/>
            <a:ext cx="2331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Antoine von </a:t>
            </a:r>
          </a:p>
          <a:p>
            <a:r>
              <a:rPr lang="en-US" sz="2400" dirty="0" smtClean="0"/>
              <a:t>Leeuwenhoek’s</a:t>
            </a:r>
          </a:p>
          <a:p>
            <a:r>
              <a:rPr lang="en-US" sz="2400" dirty="0" smtClean="0"/>
              <a:t>Drawings of</a:t>
            </a:r>
          </a:p>
          <a:p>
            <a:r>
              <a:rPr lang="en-US" sz="2400" dirty="0" smtClean="0"/>
              <a:t>“animalcules”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149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3074"/>
            <a:ext cx="82296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Summation at </a:t>
            </a:r>
            <a:r>
              <a:rPr lang="en-US" sz="36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GPi</a:t>
            </a:r>
            <a:r>
              <a:rPr lang="en-US" sz="36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sz="36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GPi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combines the </a:t>
            </a:r>
            <a:r>
              <a:rPr lang="en-US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GABAergic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striatal outflow via DP with </a:t>
            </a:r>
            <a:r>
              <a:rPr lang="en-US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glutamatergic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STN output from IP.</a:t>
            </a:r>
          </a:p>
          <a:p>
            <a:endParaRPr lang="en-US" sz="24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The combination of DP and IP outflows in </a:t>
            </a:r>
            <a:r>
              <a:rPr lang="en-US" sz="2400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GPi</a:t>
            </a:r>
            <a:r>
              <a:rPr lang="en-US" sz="24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is modulated by dopamine projections.</a:t>
            </a:r>
            <a:endParaRPr lang="en-IN" sz="2400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Group 128"/>
          <p:cNvGrpSpPr/>
          <p:nvPr/>
        </p:nvGrpSpPr>
        <p:grpSpPr>
          <a:xfrm>
            <a:off x="4565547" y="5743923"/>
            <a:ext cx="1349515" cy="644940"/>
            <a:chOff x="5581771" y="5383127"/>
            <a:chExt cx="938077" cy="52322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5581771" y="5483300"/>
              <a:ext cx="288032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602213" y="5668037"/>
              <a:ext cx="279648" cy="13218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812931" y="5383127"/>
              <a:ext cx="7069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Inhibition</a:t>
              </a:r>
            </a:p>
            <a:p>
              <a:r>
                <a:rPr lang="en-US" sz="1400" b="1" dirty="0" smtClean="0"/>
                <a:t>Excitation</a:t>
              </a:r>
              <a:endParaRPr lang="en-IN" sz="1400" b="1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6136961" y="3970750"/>
            <a:ext cx="1415043" cy="9060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6945147" y="4046993"/>
            <a:ext cx="471681" cy="564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00" dirty="0">
              <a:latin typeface="Times" pitchFamily="18" charset="0"/>
              <a:cs typeface="Adobe Arabic" pitchFamily="18" charset="-78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629399" y="4876802"/>
            <a:ext cx="15661" cy="54465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200930" y="4870454"/>
            <a:ext cx="9956" cy="53974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180988" y="4628624"/>
            <a:ext cx="946779" cy="40057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649372" y="4646703"/>
            <a:ext cx="1123028" cy="48649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305768" y="4349964"/>
            <a:ext cx="831194" cy="722249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43772" y="4396365"/>
            <a:ext cx="454727" cy="46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/>
              <a:t>δ</a:t>
            </a:r>
            <a:r>
              <a:rPr lang="en-US" b="1" baseline="-25000" dirty="0" smtClean="0"/>
              <a:t>V</a:t>
            </a:r>
            <a:endParaRPr lang="en-IN" b="1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589446" y="3276600"/>
            <a:ext cx="0" cy="69415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180988" y="3276600"/>
            <a:ext cx="6579" cy="68857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60013" y="4524376"/>
            <a:ext cx="56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solidFill>
                  <a:schemeClr val="tx1"/>
                </a:solidFill>
              </a:rPr>
              <a:t>GPi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2819400"/>
            <a:ext cx="1107996" cy="401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Thalamus</a:t>
            </a:r>
            <a:endParaRPr lang="en-IN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96000" y="5392733"/>
            <a:ext cx="1226105" cy="702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</a:t>
            </a:r>
            <a:r>
              <a:rPr lang="en-US" b="1" dirty="0" smtClean="0"/>
              <a:t> Striatum</a:t>
            </a:r>
          </a:p>
          <a:p>
            <a:r>
              <a:rPr lang="en-US" dirty="0" smtClean="0"/>
              <a:t>      (</a:t>
            </a:r>
            <a:r>
              <a:rPr lang="en-US" i="1" dirty="0" smtClean="0"/>
              <a:t>Value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20" name="Oval 19"/>
          <p:cNvSpPr/>
          <p:nvPr/>
        </p:nvSpPr>
        <p:spPr>
          <a:xfrm>
            <a:off x="6371364" y="4046993"/>
            <a:ext cx="471681" cy="564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00" dirty="0">
              <a:latin typeface="Times" pitchFamily="18" charset="0"/>
              <a:cs typeface="Adobe Arabic" pitchFamily="18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78192" y="4164117"/>
            <a:ext cx="416408" cy="387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#2</a:t>
            </a:r>
            <a:endParaRPr lang="en-IN" sz="1400" b="1" baseline="-25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06577" y="3829175"/>
            <a:ext cx="803425" cy="36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600" b="1" dirty="0" smtClean="0"/>
              <a:t>λ</a:t>
            </a:r>
            <a:r>
              <a:rPr lang="en-US" sz="1600" b="1" baseline="30000" dirty="0" smtClean="0"/>
              <a:t>D1</a:t>
            </a:r>
            <a:r>
              <a:rPr lang="el-GR" sz="1600" b="1" dirty="0" smtClean="0"/>
              <a:t> </a:t>
            </a:r>
            <a:r>
              <a:rPr lang="en-US" sz="1600" b="1" dirty="0" smtClean="0"/>
              <a:t>(</a:t>
            </a:r>
            <a:r>
              <a:rPr lang="el-GR" sz="1600" b="1" dirty="0" smtClean="0"/>
              <a:t>δ</a:t>
            </a:r>
            <a:r>
              <a:rPr lang="en-US" sz="1600" b="1" baseline="-25000" dirty="0" smtClean="0"/>
              <a:t>V</a:t>
            </a:r>
            <a:r>
              <a:rPr lang="en-US" sz="1600" b="1" dirty="0" smtClean="0"/>
              <a:t>)</a:t>
            </a:r>
            <a:endParaRPr lang="en-IN" sz="1600" b="1" baseline="30000" dirty="0"/>
          </a:p>
        </p:txBody>
      </p:sp>
      <p:sp>
        <p:nvSpPr>
          <p:cNvPr id="23" name="TextBox 22"/>
          <p:cNvSpPr txBox="1"/>
          <p:nvPr/>
        </p:nvSpPr>
        <p:spPr>
          <a:xfrm>
            <a:off x="7532190" y="3860939"/>
            <a:ext cx="1118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b="1" dirty="0" smtClean="0"/>
              <a:t>λ</a:t>
            </a:r>
            <a:r>
              <a:rPr lang="en-US" sz="1600" b="1" baseline="30000" dirty="0" smtClean="0"/>
              <a:t>D2</a:t>
            </a:r>
            <a:r>
              <a:rPr lang="en-US" sz="1600" b="1" dirty="0" smtClean="0"/>
              <a:t> (</a:t>
            </a:r>
            <a:r>
              <a:rPr lang="el-GR" sz="1600" b="1" dirty="0" smtClean="0"/>
              <a:t>δ</a:t>
            </a:r>
            <a:r>
              <a:rPr lang="en-US" sz="1600" b="1" baseline="-25000" dirty="0" smtClean="0"/>
              <a:t>V</a:t>
            </a:r>
            <a:r>
              <a:rPr lang="en-US" sz="1600" b="1" dirty="0" smtClean="0"/>
              <a:t>)</a:t>
            </a:r>
            <a:endParaRPr lang="en-IN" sz="1600" b="1" baseline="30000" dirty="0"/>
          </a:p>
        </p:txBody>
      </p:sp>
      <p:sp>
        <p:nvSpPr>
          <p:cNvPr id="24" name="TextBox 23"/>
          <p:cNvSpPr txBox="1"/>
          <p:nvPr/>
        </p:nvSpPr>
        <p:spPr>
          <a:xfrm>
            <a:off x="6418480" y="4148589"/>
            <a:ext cx="416408" cy="387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#1</a:t>
            </a:r>
            <a:endParaRPr lang="en-IN" sz="1400" b="1" baseline="-25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32028" y="5072213"/>
            <a:ext cx="610424" cy="401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STN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600576" y="4893708"/>
            <a:ext cx="595035" cy="401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</a:t>
            </a:r>
            <a:r>
              <a:rPr lang="en-US" b="1" dirty="0" err="1" smtClean="0"/>
              <a:t>SNc</a:t>
            </a:r>
            <a:endParaRPr lang="en-IN" b="1" dirty="0"/>
          </a:p>
        </p:txBody>
      </p:sp>
      <p:sp>
        <p:nvSpPr>
          <p:cNvPr id="30" name="Rectangle 29"/>
          <p:cNvSpPr/>
          <p:nvPr/>
        </p:nvSpPr>
        <p:spPr>
          <a:xfrm>
            <a:off x="838200" y="5133201"/>
            <a:ext cx="20714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dirty="0" err="1" smtClean="0"/>
              <a:t>Kliem</a:t>
            </a:r>
            <a:r>
              <a:rPr lang="en-US" sz="1200" dirty="0" smtClean="0"/>
              <a:t>, Maidment et al. 2007)</a:t>
            </a:r>
            <a:endParaRPr lang="en-IN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7273576" y="3367510"/>
            <a:ext cx="726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</a:t>
            </a:r>
            <a:r>
              <a:rPr lang="en-US" baseline="-25000" dirty="0" err="1" smtClean="0"/>
              <a:t>GPi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08746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81000" y="152400"/>
            <a:ext cx="8534400" cy="762000"/>
          </a:xfrm>
          <a:prstGeom prst="roundRect">
            <a:avLst/>
          </a:prstGeom>
          <a:solidFill>
            <a:srgbClr val="107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035" name="Rectangle 41"/>
          <p:cNvSpPr>
            <a:spLocks noChangeArrowheads="1"/>
          </p:cNvSpPr>
          <p:nvPr/>
        </p:nvSpPr>
        <p:spPr bwMode="auto">
          <a:xfrm>
            <a:off x="0" y="163513"/>
            <a:ext cx="9144000" cy="525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>
                <a:latin typeface="Franklin Gothic Book" pitchFamily="34" charset="0"/>
                <a:cs typeface="Microsoft Sans Serif" pitchFamily="34" charset="0"/>
              </a:rPr>
              <a:t>Action Selection in Thalamus</a:t>
            </a:r>
          </a:p>
        </p:txBody>
      </p:sp>
      <p:sp>
        <p:nvSpPr>
          <p:cNvPr id="12" name="Slide Number Placeholder 11"/>
          <p:cNvSpPr txBox="1">
            <a:spLocks noGrp="1"/>
          </p:cNvSpPr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/>
          <a:lstStyle/>
          <a:p>
            <a:pPr algn="ctr">
              <a:defRPr/>
            </a:pPr>
            <a:fld id="{63F50E8F-4D5C-46C8-9C77-877DD6F7700C}" type="slidenum">
              <a:rPr lang="en-US" sz="1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pPr algn="ctr">
                <a:defRPr/>
              </a:pPr>
              <a:t>61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48323" y="3641365"/>
            <a:ext cx="1415042" cy="9060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6256508" y="3717608"/>
            <a:ext cx="471681" cy="564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00" dirty="0">
              <a:latin typeface="Times" pitchFamily="18" charset="0"/>
              <a:cs typeface="Adobe Arabic" pitchFamily="18" charset="-78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957433" y="4540218"/>
            <a:ext cx="11468" cy="59403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98405" y="4547416"/>
            <a:ext cx="1" cy="55593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932311" y="3013977"/>
            <a:ext cx="11468" cy="612143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480844" y="3029222"/>
            <a:ext cx="8423" cy="612143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71375" y="419499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 smtClean="0">
                <a:solidFill>
                  <a:schemeClr val="tx1"/>
                </a:solidFill>
              </a:rPr>
              <a:t>Thalamus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29412" y="2267597"/>
            <a:ext cx="1911934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Motor cortex</a:t>
            </a:r>
            <a:endParaRPr lang="en-IN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682871" y="5092592"/>
            <a:ext cx="955711" cy="461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</a:t>
            </a:r>
            <a:r>
              <a:rPr lang="en-US" b="1" dirty="0" smtClean="0"/>
              <a:t> </a:t>
            </a:r>
            <a:r>
              <a:rPr lang="en-US" b="1" dirty="0" err="1" smtClean="0"/>
              <a:t>I</a:t>
            </a:r>
            <a:r>
              <a:rPr lang="en-US" b="1" baseline="-25000" dirty="0" err="1" smtClean="0"/>
              <a:t>GPi</a:t>
            </a:r>
            <a:endParaRPr lang="en-US" b="1" baseline="-25000" dirty="0" smtClean="0"/>
          </a:p>
        </p:txBody>
      </p:sp>
      <p:sp>
        <p:nvSpPr>
          <p:cNvPr id="23" name="Oval 22"/>
          <p:cNvSpPr/>
          <p:nvPr/>
        </p:nvSpPr>
        <p:spPr>
          <a:xfrm>
            <a:off x="5682726" y="3717608"/>
            <a:ext cx="471681" cy="564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00" dirty="0">
              <a:latin typeface="Times" pitchFamily="18" charset="0"/>
              <a:cs typeface="Adobe Arabic" pitchFamily="18" charset="-7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89553" y="3834733"/>
            <a:ext cx="416408" cy="387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#2</a:t>
            </a:r>
            <a:endParaRPr lang="en-IN" sz="1400" b="1" baseline="-25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29841" y="3819205"/>
            <a:ext cx="416408" cy="387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#1</a:t>
            </a:r>
            <a:endParaRPr lang="en-IN" sz="1400" b="1" baseline="-25000" dirty="0">
              <a:solidFill>
                <a:schemeClr val="bg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050665"/>
              </p:ext>
            </p:extLst>
          </p:nvPr>
        </p:nvGraphicFramePr>
        <p:xfrm>
          <a:off x="838199" y="2383780"/>
          <a:ext cx="2410873" cy="66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r:id="rId4" imgW="812447" imgH="241195" progId="Equation.DSMT4">
                  <p:embed/>
                </p:oleObj>
              </mc:Choice>
              <mc:Fallback>
                <p:oleObj r:id="rId4" imgW="812447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99" y="2383780"/>
                        <a:ext cx="2410873" cy="66422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011165"/>
              </p:ext>
            </p:extLst>
          </p:nvPr>
        </p:nvGraphicFramePr>
        <p:xfrm>
          <a:off x="838199" y="3272939"/>
          <a:ext cx="2413579" cy="727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r:id="rId6" imgW="1282700" imgH="419100" progId="Equation.DSMT4">
                  <p:embed/>
                </p:oleObj>
              </mc:Choice>
              <mc:Fallback>
                <p:oleObj r:id="rId6" imgW="12827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99" y="3272939"/>
                        <a:ext cx="2413579" cy="72716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If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289490" y="4648215"/>
            <a:ext cx="468750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If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(x</a:t>
            </a:r>
            <a:r>
              <a:rPr lang="en-US" sz="2000" baseline="-25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i</a:t>
            </a:r>
            <a:r>
              <a:rPr lang="en-US" sz="2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(t) &gt; </a:t>
            </a:r>
            <a:r>
              <a:rPr lang="en-US" sz="2000" dirty="0" err="1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x</a:t>
            </a:r>
            <a:r>
              <a:rPr lang="en-US" sz="2000" baseline="-25000" dirty="0" err="1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th</a:t>
            </a:r>
            <a:r>
              <a:rPr lang="en-US" sz="2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)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for some i, at some time t,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 Select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‘</a:t>
            </a: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i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'th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action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- Reset all other thalamic neurons.</a:t>
            </a: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66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81000" y="152400"/>
            <a:ext cx="8534400" cy="762000"/>
          </a:xfrm>
          <a:prstGeom prst="roundRect">
            <a:avLst/>
          </a:prstGeom>
          <a:solidFill>
            <a:srgbClr val="107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059" name="Rectangle 41"/>
          <p:cNvSpPr>
            <a:spLocks noChangeArrowheads="1"/>
          </p:cNvSpPr>
          <p:nvPr/>
        </p:nvSpPr>
        <p:spPr bwMode="auto">
          <a:xfrm>
            <a:off x="0" y="163513"/>
            <a:ext cx="9144000" cy="525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>
                <a:latin typeface="Franklin Gothic Book" pitchFamily="34" charset="0"/>
                <a:cs typeface="Microsoft Sans Serif" pitchFamily="34" charset="0"/>
              </a:rPr>
              <a:t>Binary Action Selection</a:t>
            </a:r>
          </a:p>
        </p:txBody>
      </p:sp>
      <p:sp>
        <p:nvSpPr>
          <p:cNvPr id="12" name="Slide Number Placeholder 11"/>
          <p:cNvSpPr txBox="1">
            <a:spLocks noGrp="1"/>
          </p:cNvSpPr>
          <p:nvPr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/>
          <a:lstStyle/>
          <a:p>
            <a:pPr algn="ctr">
              <a:defRPr/>
            </a:pPr>
            <a:fld id="{1353D69B-BEA4-4124-8A51-A771E45F71EE}" type="slidenum">
              <a:rPr lang="en-US" sz="1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pPr algn="ctr">
                <a:defRPr/>
              </a:pPr>
              <a:t>62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5061" name="Picture 4" descr="GEN_v4_10new_epss_2.png"/>
          <p:cNvPicPr>
            <a:picLocks noChangeAspect="1" noChangeArrowheads="1"/>
          </p:cNvPicPr>
          <p:nvPr/>
        </p:nvPicPr>
        <p:blipFill>
          <a:blip r:embed="rId3" cstate="print"/>
          <a:srcRect t="5489"/>
          <a:stretch>
            <a:fillRect/>
          </a:stretch>
        </p:blipFill>
        <p:spPr bwMode="auto">
          <a:xfrm>
            <a:off x="1371600" y="1447800"/>
            <a:ext cx="6324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04448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4"/>
          <p:cNvSpPr txBox="1">
            <a:spLocks noChangeArrowheads="1"/>
          </p:cNvSpPr>
          <p:nvPr/>
        </p:nvSpPr>
        <p:spPr bwMode="auto">
          <a:xfrm>
            <a:off x="533400" y="681038"/>
            <a:ext cx="11525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 low</a:t>
            </a:r>
          </a:p>
        </p:txBody>
      </p:sp>
      <p:sp>
        <p:nvSpPr>
          <p:cNvPr id="46083" name="TextBox 5"/>
          <p:cNvSpPr txBox="1">
            <a:spLocks noChangeArrowheads="1"/>
          </p:cNvSpPr>
          <p:nvPr/>
        </p:nvSpPr>
        <p:spPr bwMode="auto">
          <a:xfrm>
            <a:off x="4114800" y="681038"/>
            <a:ext cx="1295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  med</a:t>
            </a:r>
          </a:p>
        </p:txBody>
      </p:sp>
      <p:sp>
        <p:nvSpPr>
          <p:cNvPr id="46084" name="TextBox 6"/>
          <p:cNvSpPr txBox="1">
            <a:spLocks noChangeArrowheads="1"/>
          </p:cNvSpPr>
          <p:nvPr/>
        </p:nvSpPr>
        <p:spPr bwMode="auto">
          <a:xfrm>
            <a:off x="7239000" y="681038"/>
            <a:ext cx="12366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 high</a:t>
            </a:r>
          </a:p>
        </p:txBody>
      </p:sp>
      <p:sp>
        <p:nvSpPr>
          <p:cNvPr id="46085" name="TextBox 7"/>
          <p:cNvSpPr txBox="1">
            <a:spLocks noChangeArrowheads="1"/>
          </p:cNvSpPr>
          <p:nvPr/>
        </p:nvSpPr>
        <p:spPr bwMode="auto">
          <a:xfrm>
            <a:off x="1905000" y="76200"/>
            <a:ext cx="597852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/>
              <a:t>Effect of DA  level on Action Selection</a:t>
            </a:r>
          </a:p>
          <a:p>
            <a:r>
              <a:rPr lang="en-US" sz="2800" b="1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46086" name="Picture 7" descr="D:\BACKUPD\tech_activities\talks\2013\brain_cog2013\go_exp_n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513" y="762000"/>
            <a:ext cx="8751887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123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427038" y="0"/>
            <a:ext cx="8534400" cy="914400"/>
          </a:xfrm>
          <a:prstGeom prst="roundRect">
            <a:avLst/>
          </a:prstGeom>
          <a:solidFill>
            <a:srgbClr val="107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41"/>
          <p:cNvSpPr>
            <a:spLocks noChangeArrowheads="1"/>
          </p:cNvSpPr>
          <p:nvPr/>
        </p:nvSpPr>
        <p:spPr bwMode="auto">
          <a:xfrm>
            <a:off x="0" y="160338"/>
            <a:ext cx="9144000" cy="525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2800" b="1" dirty="0">
                <a:solidFill>
                  <a:schemeClr val="bg1"/>
                </a:solidFill>
                <a:latin typeface="+mj-lt"/>
                <a:cs typeface="Microsoft Sans Serif" pitchFamily="34" charset="0"/>
              </a:rPr>
              <a:t>Effect of STN-</a:t>
            </a:r>
            <a:r>
              <a:rPr lang="en-US" sz="2800" b="1" dirty="0" err="1">
                <a:solidFill>
                  <a:schemeClr val="bg1"/>
                </a:solidFill>
                <a:latin typeface="+mj-lt"/>
                <a:cs typeface="Microsoft Sans Serif" pitchFamily="34" charset="0"/>
              </a:rPr>
              <a:t>GPe</a:t>
            </a:r>
            <a:r>
              <a:rPr lang="en-US" sz="2800" b="1" dirty="0">
                <a:solidFill>
                  <a:schemeClr val="bg1"/>
                </a:solidFill>
                <a:latin typeface="+mj-lt"/>
                <a:cs typeface="Microsoft Sans Serif" pitchFamily="34" charset="0"/>
              </a:rPr>
              <a:t> dynamics on Action selection</a:t>
            </a:r>
          </a:p>
        </p:txBody>
      </p:sp>
      <p:pic>
        <p:nvPicPr>
          <p:cNvPr id="47109" name="Picture 16" descr="GEN_v4_10new_epss_2.png"/>
          <p:cNvPicPr>
            <a:picLocks noChangeAspect="1" noChangeArrowheads="1"/>
          </p:cNvPicPr>
          <p:nvPr/>
        </p:nvPicPr>
        <p:blipFill>
          <a:blip r:embed="rId2" cstate="print"/>
          <a:srcRect t="5650"/>
          <a:stretch>
            <a:fillRect/>
          </a:stretch>
        </p:blipFill>
        <p:spPr bwMode="auto">
          <a:xfrm>
            <a:off x="228600" y="1295400"/>
            <a:ext cx="3600450" cy="25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18" descr="GEN_v4_10new_epss_51.png"/>
          <p:cNvPicPr>
            <a:picLocks noChangeAspect="1" noChangeArrowheads="1"/>
          </p:cNvPicPr>
          <p:nvPr/>
        </p:nvPicPr>
        <p:blipFill>
          <a:blip r:embed="rId3" cstate="print"/>
          <a:srcRect t="5650"/>
          <a:stretch>
            <a:fillRect/>
          </a:stretch>
        </p:blipFill>
        <p:spPr bwMode="auto">
          <a:xfrm>
            <a:off x="5257800" y="4038600"/>
            <a:ext cx="3600450" cy="25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1" name="TextBox 20"/>
          <p:cNvSpPr txBox="1">
            <a:spLocks noChangeArrowheads="1"/>
          </p:cNvSpPr>
          <p:nvPr/>
        </p:nvSpPr>
        <p:spPr bwMode="auto">
          <a:xfrm>
            <a:off x="4114800" y="1600200"/>
            <a:ext cx="491648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>
                <a:latin typeface="Symbol" pitchFamily="18" charset="2"/>
              </a:rPr>
              <a:t>e</a:t>
            </a:r>
            <a:r>
              <a:rPr lang="en-US" baseline="-25000" dirty="0" err="1"/>
              <a:t>s</a:t>
            </a:r>
            <a:r>
              <a:rPr lang="en-US" baseline="-25000" dirty="0"/>
              <a:t> </a:t>
            </a:r>
            <a:r>
              <a:rPr lang="en-US" dirty="0"/>
              <a:t>= strength of lateral conns in STN</a:t>
            </a:r>
          </a:p>
          <a:p>
            <a:endParaRPr lang="en-US" dirty="0" smtClean="0"/>
          </a:p>
          <a:p>
            <a:r>
              <a:rPr lang="en-US" dirty="0" smtClean="0"/>
              <a:t>Stronger </a:t>
            </a:r>
            <a:r>
              <a:rPr lang="en-US" dirty="0"/>
              <a:t>STN laterals</a:t>
            </a:r>
          </a:p>
          <a:p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more synchrony in STN-</a:t>
            </a:r>
            <a:r>
              <a:rPr lang="en-US" dirty="0" err="1">
                <a:sym typeface="Wingdings" pitchFamily="2" charset="2"/>
              </a:rPr>
              <a:t>GPe</a:t>
            </a:r>
            <a:r>
              <a:rPr lang="en-US" dirty="0">
                <a:sym typeface="Wingdings" pitchFamily="2" charset="2"/>
              </a:rPr>
              <a:t> oscillations</a:t>
            </a:r>
            <a:endParaRPr lang="en-US" dirty="0"/>
          </a:p>
        </p:txBody>
      </p:sp>
      <p:sp>
        <p:nvSpPr>
          <p:cNvPr id="47112" name="TextBox 21"/>
          <p:cNvSpPr txBox="1">
            <a:spLocks noChangeArrowheads="1"/>
          </p:cNvSpPr>
          <p:nvPr/>
        </p:nvSpPr>
        <p:spPr bwMode="auto">
          <a:xfrm>
            <a:off x="457200" y="4114800"/>
            <a:ext cx="14192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e</a:t>
            </a:r>
            <a:r>
              <a:rPr lang="en-US" baseline="-25000"/>
              <a:t>s</a:t>
            </a:r>
            <a:r>
              <a:rPr lang="en-US"/>
              <a:t> = 0.001</a:t>
            </a:r>
          </a:p>
        </p:txBody>
      </p:sp>
      <p:sp>
        <p:nvSpPr>
          <p:cNvPr id="47113" name="TextBox 22"/>
          <p:cNvSpPr txBox="1">
            <a:spLocks noChangeArrowheads="1"/>
          </p:cNvSpPr>
          <p:nvPr/>
        </p:nvSpPr>
        <p:spPr bwMode="auto">
          <a:xfrm>
            <a:off x="3429000" y="6248400"/>
            <a:ext cx="12652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Symbol" pitchFamily="18" charset="2"/>
              </a:rPr>
              <a:t>e</a:t>
            </a:r>
            <a:r>
              <a:rPr lang="en-US" baseline="-25000"/>
              <a:t>s</a:t>
            </a:r>
            <a:r>
              <a:rPr lang="en-US"/>
              <a:t> = 0.95</a:t>
            </a:r>
          </a:p>
        </p:txBody>
      </p:sp>
    </p:spTree>
    <p:extLst>
      <p:ext uri="{BB962C8B-B14F-4D97-AF65-F5344CB8AC3E}">
        <p14:creationId xmlns:p14="http://schemas.microsoft.com/office/powerpoint/2010/main" val="11685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57175"/>
            <a:ext cx="7766050" cy="1230313"/>
          </a:xfrm>
        </p:spPr>
        <p:txBody>
          <a:bodyPr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Three Regimes of BG dynamics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600200"/>
            <a:ext cx="6400800" cy="39938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143000" y="6096000"/>
            <a:ext cx="608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(The Classical picture talks of only two regimes: GO and NOGO)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63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Modeling the motor functions of BG</a:t>
            </a:r>
          </a:p>
        </p:txBody>
      </p:sp>
      <p:sp>
        <p:nvSpPr>
          <p:cNvPr id="6" name="Flowchart: Delay 5"/>
          <p:cNvSpPr/>
          <p:nvPr/>
        </p:nvSpPr>
        <p:spPr bwMode="auto">
          <a:xfrm rot="5400000">
            <a:off x="3162300" y="-38100"/>
            <a:ext cx="2819400" cy="5486400"/>
          </a:xfrm>
          <a:prstGeom prst="flowChartDelay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dirty="0">
              <a:latin typeface="Times New Roman" pitchFamily="16" charset="0"/>
              <a:ea typeface="MS Gothic" charset="-128"/>
            </a:endParaRPr>
          </a:p>
        </p:txBody>
      </p:sp>
      <p:sp>
        <p:nvSpPr>
          <p:cNvPr id="5" name="Flowchart: Delay 4"/>
          <p:cNvSpPr/>
          <p:nvPr/>
        </p:nvSpPr>
        <p:spPr bwMode="auto">
          <a:xfrm rot="5400000">
            <a:off x="4113276" y="611124"/>
            <a:ext cx="917448" cy="2286000"/>
          </a:xfrm>
          <a:prstGeom prst="flowChartDelay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>
              <a:latin typeface="Times New Roman" pitchFamily="16" charset="0"/>
              <a:ea typeface="MS Gothic" charset="-128"/>
            </a:endParaRPr>
          </a:p>
        </p:txBody>
      </p:sp>
      <p:cxnSp>
        <p:nvCxnSpPr>
          <p:cNvPr id="54281" name="Straight Connector 7"/>
          <p:cNvCxnSpPr>
            <a:cxnSpLocks noChangeShapeType="1"/>
          </p:cNvCxnSpPr>
          <p:nvPr/>
        </p:nvCxnSpPr>
        <p:spPr bwMode="auto">
          <a:xfrm flipH="1">
            <a:off x="1828800" y="1828800"/>
            <a:ext cx="160020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82" name="Straight Connector 9"/>
          <p:cNvCxnSpPr>
            <a:cxnSpLocks noChangeShapeType="1"/>
          </p:cNvCxnSpPr>
          <p:nvPr/>
        </p:nvCxnSpPr>
        <p:spPr bwMode="auto">
          <a:xfrm flipH="1">
            <a:off x="1905000" y="2133600"/>
            <a:ext cx="1905000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83" name="Straight Connector 11"/>
          <p:cNvCxnSpPr>
            <a:cxnSpLocks noChangeShapeType="1"/>
          </p:cNvCxnSpPr>
          <p:nvPr/>
        </p:nvCxnSpPr>
        <p:spPr bwMode="auto">
          <a:xfrm rot="16200000" flipH="1">
            <a:off x="3581400" y="3124200"/>
            <a:ext cx="1905000" cy="76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284" name="Straight Connector 15"/>
          <p:cNvCxnSpPr>
            <a:cxnSpLocks noChangeShapeType="1"/>
          </p:cNvCxnSpPr>
          <p:nvPr/>
        </p:nvCxnSpPr>
        <p:spPr bwMode="auto">
          <a:xfrm>
            <a:off x="5638800" y="1905000"/>
            <a:ext cx="1676400" cy="6096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7" name="TextBox 16"/>
          <p:cNvSpPr txBox="1"/>
          <p:nvPr/>
        </p:nvSpPr>
        <p:spPr>
          <a:xfrm>
            <a:off x="1905000" y="1447800"/>
            <a:ext cx="15279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C8"/>
                </a:solidFill>
              </a:rPr>
              <a:t>Handwriting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2080" y="1981200"/>
            <a:ext cx="12650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C8"/>
                </a:solidFill>
              </a:rPr>
              <a:t>Reaching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84099" y="3326612"/>
            <a:ext cx="11641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C8"/>
                </a:solidFill>
              </a:rPr>
              <a:t>Precision</a:t>
            </a:r>
          </a:p>
          <a:p>
            <a:pPr algn="ctr">
              <a:defRPr/>
            </a:pPr>
            <a:r>
              <a:rPr lang="en-US" sz="1800" dirty="0">
                <a:solidFill>
                  <a:srgbClr val="0000C8"/>
                </a:solidFill>
              </a:rPr>
              <a:t>Grip</a:t>
            </a:r>
          </a:p>
        </p:txBody>
      </p:sp>
      <p:cxnSp>
        <p:nvCxnSpPr>
          <p:cNvPr id="54288" name="Straight Connector 28"/>
          <p:cNvCxnSpPr>
            <a:cxnSpLocks noChangeShapeType="1"/>
          </p:cNvCxnSpPr>
          <p:nvPr/>
        </p:nvCxnSpPr>
        <p:spPr bwMode="auto">
          <a:xfrm>
            <a:off x="5105400" y="2133600"/>
            <a:ext cx="565547" cy="183934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2" name="TextBox 31"/>
          <p:cNvSpPr txBox="1"/>
          <p:nvPr/>
        </p:nvSpPr>
        <p:spPr>
          <a:xfrm>
            <a:off x="4495800" y="3352800"/>
            <a:ext cx="10310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dirty="0" smtClean="0">
                <a:solidFill>
                  <a:srgbClr val="0000C8"/>
                </a:solidFill>
              </a:rPr>
              <a:t>Birdsong</a:t>
            </a:r>
            <a:endParaRPr lang="en-US" sz="1800" dirty="0">
              <a:solidFill>
                <a:srgbClr val="0000C8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8122" y="2325469"/>
            <a:ext cx="147187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 smtClean="0">
                <a:solidFill>
                  <a:srgbClr val="0000C8"/>
                </a:solidFill>
              </a:rPr>
              <a:t>Saccade</a:t>
            </a:r>
          </a:p>
          <a:p>
            <a:pPr>
              <a:defRPr/>
            </a:pPr>
            <a:r>
              <a:rPr lang="en-US" sz="1800" dirty="0" smtClean="0">
                <a:solidFill>
                  <a:srgbClr val="0000C8"/>
                </a:solidFill>
              </a:rPr>
              <a:t>Generation</a:t>
            </a:r>
            <a:endParaRPr lang="en-US" sz="1800" dirty="0">
              <a:solidFill>
                <a:srgbClr val="0000C8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32993" y="1371600"/>
            <a:ext cx="141737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srgbClr val="0000C8"/>
                </a:solidFill>
              </a:rPr>
              <a:t>Spatial </a:t>
            </a:r>
          </a:p>
          <a:p>
            <a:pPr algn="ctr">
              <a:defRPr/>
            </a:pPr>
            <a:r>
              <a:rPr lang="en-US" sz="1800" dirty="0">
                <a:solidFill>
                  <a:srgbClr val="0000C8"/>
                </a:solidFill>
              </a:rPr>
              <a:t>Navigation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10000" y="1219200"/>
            <a:ext cx="170431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u="sng" dirty="0">
                <a:solidFill>
                  <a:srgbClr val="0000C8"/>
                </a:solidFill>
              </a:rPr>
              <a:t>Basal ganglia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05200" y="1524000"/>
            <a:ext cx="3124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00C8"/>
                </a:solidFill>
              </a:rPr>
              <a:t>Normal   | </a:t>
            </a:r>
            <a:r>
              <a:rPr lang="en-US" sz="1800" dirty="0" smtClean="0">
                <a:solidFill>
                  <a:srgbClr val="0000C8"/>
                </a:solidFill>
              </a:rPr>
              <a:t>PD</a:t>
            </a:r>
            <a:endParaRPr lang="en-US" sz="1800" dirty="0">
              <a:solidFill>
                <a:srgbClr val="0000C8"/>
              </a:solidFill>
            </a:endParaRPr>
          </a:p>
        </p:txBody>
      </p:sp>
      <p:sp>
        <p:nvSpPr>
          <p:cNvPr id="54294" name="TextBox 17"/>
          <p:cNvSpPr txBox="1">
            <a:spLocks noChangeArrowheads="1"/>
          </p:cNvSpPr>
          <p:nvPr/>
        </p:nvSpPr>
        <p:spPr bwMode="auto">
          <a:xfrm>
            <a:off x="428667" y="4419600"/>
            <a:ext cx="264412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 err="1" smtClean="0"/>
              <a:t>Moustafa</a:t>
            </a:r>
            <a:r>
              <a:rPr lang="en-US" sz="1200" b="1" dirty="0" smtClean="0"/>
              <a:t> et al 2016</a:t>
            </a:r>
          </a:p>
          <a:p>
            <a:r>
              <a:rPr lang="en-US" sz="1200" b="1" dirty="0" err="1" smtClean="0"/>
              <a:t>Balasubramani</a:t>
            </a:r>
            <a:r>
              <a:rPr lang="en-US" sz="1200" b="1" dirty="0" smtClean="0"/>
              <a:t> et al 2015a</a:t>
            </a:r>
          </a:p>
          <a:p>
            <a:r>
              <a:rPr lang="en-US" sz="1200" b="1" dirty="0" err="1" smtClean="0"/>
              <a:t>Helie</a:t>
            </a:r>
            <a:r>
              <a:rPr lang="en-US" sz="1200" b="1" dirty="0" smtClean="0"/>
              <a:t> et al, Front. CN, 2014</a:t>
            </a:r>
          </a:p>
          <a:p>
            <a:r>
              <a:rPr lang="en-US" sz="1200" b="1" dirty="0" err="1" smtClean="0"/>
              <a:t>Balasubramani</a:t>
            </a:r>
            <a:r>
              <a:rPr lang="en-US" sz="1200" b="1" dirty="0" smtClean="0"/>
              <a:t> et al, Front. CN, 2014</a:t>
            </a:r>
          </a:p>
          <a:p>
            <a:r>
              <a:rPr lang="en-US" sz="1200" b="1" dirty="0" smtClean="0"/>
              <a:t>Gupta et al, Front. CN, 2014</a:t>
            </a:r>
          </a:p>
          <a:p>
            <a:r>
              <a:rPr lang="en-US" sz="1200" b="1" dirty="0" err="1" smtClean="0"/>
              <a:t>Sukumar</a:t>
            </a:r>
            <a:r>
              <a:rPr lang="en-US" sz="1200" b="1" dirty="0" smtClean="0"/>
              <a:t> </a:t>
            </a:r>
            <a:r>
              <a:rPr lang="en-US" sz="1200" b="1" dirty="0"/>
              <a:t>et </a:t>
            </a:r>
            <a:r>
              <a:rPr lang="en-US" sz="1200" b="1" dirty="0" smtClean="0"/>
              <a:t>al, </a:t>
            </a:r>
            <a:r>
              <a:rPr lang="en-US" sz="1200" b="1" dirty="0" err="1"/>
              <a:t>PLoS</a:t>
            </a:r>
            <a:r>
              <a:rPr lang="en-US" sz="1200" b="1" dirty="0"/>
              <a:t> One 2012</a:t>
            </a:r>
          </a:p>
          <a:p>
            <a:r>
              <a:rPr lang="en-US" sz="1200" b="1" dirty="0" err="1"/>
              <a:t>Kalva</a:t>
            </a:r>
            <a:r>
              <a:rPr lang="en-US" sz="1200" b="1" dirty="0"/>
              <a:t> et </a:t>
            </a:r>
            <a:r>
              <a:rPr lang="en-US" sz="1200" b="1" dirty="0" smtClean="0"/>
              <a:t>al, </a:t>
            </a:r>
            <a:r>
              <a:rPr lang="en-US" sz="1200" b="1" dirty="0"/>
              <a:t>Neural </a:t>
            </a:r>
            <a:r>
              <a:rPr lang="en-US" sz="1200" b="1" dirty="0" err="1"/>
              <a:t>Netw</a:t>
            </a:r>
            <a:r>
              <a:rPr lang="en-US" sz="1200" b="1" dirty="0"/>
              <a:t> 2012</a:t>
            </a:r>
          </a:p>
          <a:p>
            <a:r>
              <a:rPr lang="en-US" sz="1200" b="1" dirty="0" err="1"/>
              <a:t>Magdoom</a:t>
            </a:r>
            <a:r>
              <a:rPr lang="en-US" sz="1200" b="1" dirty="0"/>
              <a:t> et al, Neural Comp, 2011</a:t>
            </a:r>
          </a:p>
          <a:p>
            <a:r>
              <a:rPr lang="en-US" sz="1200" b="1" dirty="0"/>
              <a:t>Krishnan et al, Neural </a:t>
            </a:r>
            <a:r>
              <a:rPr lang="en-US" sz="1200" b="1" dirty="0" err="1"/>
              <a:t>Netw</a:t>
            </a:r>
            <a:r>
              <a:rPr lang="en-US" sz="1200" b="1" dirty="0"/>
              <a:t>., 2011</a:t>
            </a:r>
          </a:p>
          <a:p>
            <a:r>
              <a:rPr lang="en-US" sz="1200" b="1" dirty="0" err="1"/>
              <a:t>Chakravarthy</a:t>
            </a:r>
            <a:r>
              <a:rPr lang="en-US" sz="1200" b="1" dirty="0"/>
              <a:t> et al, </a:t>
            </a:r>
            <a:r>
              <a:rPr lang="en-US" sz="1200" b="1" dirty="0" err="1"/>
              <a:t>Biol</a:t>
            </a:r>
            <a:r>
              <a:rPr lang="en-US" sz="1200" b="1" dirty="0"/>
              <a:t> </a:t>
            </a:r>
            <a:r>
              <a:rPr lang="en-US" sz="1200" b="1" dirty="0" err="1"/>
              <a:t>Cyb</a:t>
            </a:r>
            <a:r>
              <a:rPr lang="en-US" sz="1200" b="1" dirty="0"/>
              <a:t>, 2010</a:t>
            </a:r>
          </a:p>
        </p:txBody>
      </p:sp>
      <p:sp>
        <p:nvSpPr>
          <p:cNvPr id="54295" name="TextBox 18"/>
          <p:cNvSpPr txBox="1">
            <a:spLocks noChangeArrowheads="1"/>
          </p:cNvSpPr>
          <p:nvPr/>
        </p:nvSpPr>
        <p:spPr bwMode="auto">
          <a:xfrm>
            <a:off x="5670947" y="4412799"/>
            <a:ext cx="28956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1" dirty="0" err="1" smtClean="0"/>
              <a:t>Mandali</a:t>
            </a:r>
            <a:r>
              <a:rPr lang="en-US" sz="1200" b="1" dirty="0" smtClean="0"/>
              <a:t> et al, 2015</a:t>
            </a:r>
          </a:p>
          <a:p>
            <a:r>
              <a:rPr lang="en-US" sz="1200" b="1" dirty="0" err="1" smtClean="0"/>
              <a:t>Balasubramani</a:t>
            </a:r>
            <a:r>
              <a:rPr lang="en-US" sz="1200" b="1" dirty="0" smtClean="0"/>
              <a:t> et al 2015b</a:t>
            </a:r>
          </a:p>
          <a:p>
            <a:r>
              <a:rPr lang="en-US" sz="1200" b="1" dirty="0" err="1" smtClean="0"/>
              <a:t>Chakravarthy</a:t>
            </a:r>
            <a:r>
              <a:rPr lang="en-US" sz="1200" b="1" dirty="0" smtClean="0"/>
              <a:t> &amp; </a:t>
            </a:r>
            <a:r>
              <a:rPr lang="en-US" sz="1200" b="1" dirty="0" err="1" smtClean="0"/>
              <a:t>Balasubramani</a:t>
            </a:r>
            <a:r>
              <a:rPr lang="en-US" sz="1200" b="1" dirty="0" smtClean="0"/>
              <a:t>, 2014</a:t>
            </a:r>
          </a:p>
          <a:p>
            <a:r>
              <a:rPr lang="en-US" sz="1200" b="1" dirty="0" err="1" smtClean="0"/>
              <a:t>Muralidharan</a:t>
            </a:r>
            <a:r>
              <a:rPr lang="en-US" sz="1200" b="1" dirty="0" smtClean="0"/>
              <a:t> et al, Front CN, 2014</a:t>
            </a:r>
          </a:p>
          <a:p>
            <a:r>
              <a:rPr lang="en-US" sz="1200" b="1" dirty="0" err="1" smtClean="0"/>
              <a:t>Chakravarthy</a:t>
            </a:r>
            <a:r>
              <a:rPr lang="en-US" sz="1200" b="1" dirty="0"/>
              <a:t>, </a:t>
            </a:r>
            <a:r>
              <a:rPr lang="en-US" sz="1200" b="1" dirty="0" err="1"/>
              <a:t>PLoS</a:t>
            </a:r>
            <a:r>
              <a:rPr lang="en-US" sz="1200" b="1" dirty="0"/>
              <a:t> One, 2013</a:t>
            </a:r>
          </a:p>
          <a:p>
            <a:r>
              <a:rPr lang="en-US" sz="1200" b="1" dirty="0"/>
              <a:t>Maya et al, IJBMC, 2012</a:t>
            </a:r>
          </a:p>
          <a:p>
            <a:r>
              <a:rPr lang="en-US" sz="1200" b="1" dirty="0"/>
              <a:t>Joseph et al, </a:t>
            </a:r>
            <a:r>
              <a:rPr lang="en-US" sz="1200" b="1" dirty="0" err="1"/>
              <a:t>Neurocomp</a:t>
            </a:r>
            <a:r>
              <a:rPr lang="en-US" sz="1200" b="1" dirty="0"/>
              <a:t>, 2010</a:t>
            </a:r>
          </a:p>
          <a:p>
            <a:r>
              <a:rPr lang="en-US" sz="1200" b="1" dirty="0" err="1"/>
              <a:t>Gangadhar</a:t>
            </a:r>
            <a:r>
              <a:rPr lang="en-US" sz="1200" b="1" dirty="0"/>
              <a:t> et al, Hum </a:t>
            </a:r>
            <a:r>
              <a:rPr lang="en-US" sz="1200" b="1" dirty="0" err="1"/>
              <a:t>Mov</a:t>
            </a:r>
            <a:r>
              <a:rPr lang="en-US" sz="1200" b="1" dirty="0"/>
              <a:t> </a:t>
            </a:r>
            <a:r>
              <a:rPr lang="en-US" sz="1200" b="1" dirty="0" err="1"/>
              <a:t>Sci</a:t>
            </a:r>
            <a:r>
              <a:rPr lang="en-US" sz="1200" b="1" dirty="0"/>
              <a:t>, 2009</a:t>
            </a:r>
          </a:p>
          <a:p>
            <a:r>
              <a:rPr lang="en-US" sz="1200" b="1" dirty="0" err="1"/>
              <a:t>Gangadhar</a:t>
            </a:r>
            <a:r>
              <a:rPr lang="en-US" sz="1200" b="1" dirty="0"/>
              <a:t> et al, Neural Comp., </a:t>
            </a:r>
            <a:r>
              <a:rPr lang="en-US" sz="1200" b="1" dirty="0" smtClean="0"/>
              <a:t>2008</a:t>
            </a:r>
          </a:p>
          <a:p>
            <a:r>
              <a:rPr lang="en-US" sz="1200" b="1" dirty="0" err="1" smtClean="0"/>
              <a:t>Deverajan</a:t>
            </a:r>
            <a:r>
              <a:rPr lang="en-US" sz="1200" b="1" dirty="0" smtClean="0"/>
              <a:t> et al, IJNS, 2006</a:t>
            </a:r>
            <a:endParaRPr lang="en-US" sz="1200" b="1" dirty="0"/>
          </a:p>
        </p:txBody>
      </p:sp>
      <p:cxnSp>
        <p:nvCxnSpPr>
          <p:cNvPr id="23" name="Straight Connector 9"/>
          <p:cNvCxnSpPr>
            <a:cxnSpLocks noChangeShapeType="1"/>
          </p:cNvCxnSpPr>
          <p:nvPr/>
        </p:nvCxnSpPr>
        <p:spPr bwMode="auto">
          <a:xfrm flipH="1">
            <a:off x="2209800" y="2195746"/>
            <a:ext cx="1905000" cy="11064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5" name="TextBox 24"/>
          <p:cNvSpPr txBox="1"/>
          <p:nvPr/>
        </p:nvSpPr>
        <p:spPr>
          <a:xfrm>
            <a:off x="2045722" y="260246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C8"/>
                </a:solidFill>
              </a:rPr>
              <a:t>Gait</a:t>
            </a:r>
          </a:p>
        </p:txBody>
      </p:sp>
      <p:cxnSp>
        <p:nvCxnSpPr>
          <p:cNvPr id="26" name="Straight Connector 9"/>
          <p:cNvCxnSpPr>
            <a:cxnSpLocks noChangeShapeType="1"/>
          </p:cNvCxnSpPr>
          <p:nvPr/>
        </p:nvCxnSpPr>
        <p:spPr bwMode="auto">
          <a:xfrm flipH="1">
            <a:off x="3200400" y="2233889"/>
            <a:ext cx="1084708" cy="1652311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TextBox 29"/>
          <p:cNvSpPr txBox="1"/>
          <p:nvPr/>
        </p:nvSpPr>
        <p:spPr>
          <a:xfrm>
            <a:off x="2799380" y="3060044"/>
            <a:ext cx="6078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dirty="0" smtClean="0">
                <a:solidFill>
                  <a:srgbClr val="0000C8"/>
                </a:solidFill>
              </a:rPr>
              <a:t>Risk</a:t>
            </a:r>
            <a:endParaRPr lang="en-US" sz="1800" dirty="0">
              <a:solidFill>
                <a:srgbClr val="0000C8"/>
              </a:solidFill>
            </a:endParaRPr>
          </a:p>
        </p:txBody>
      </p:sp>
      <p:cxnSp>
        <p:nvCxnSpPr>
          <p:cNvPr id="37" name="Straight Connector 28"/>
          <p:cNvCxnSpPr>
            <a:cxnSpLocks noChangeShapeType="1"/>
          </p:cNvCxnSpPr>
          <p:nvPr/>
        </p:nvCxnSpPr>
        <p:spPr bwMode="auto">
          <a:xfrm>
            <a:off x="5388173" y="2057400"/>
            <a:ext cx="1317427" cy="147022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8" name="TextBox 37"/>
          <p:cNvSpPr txBox="1"/>
          <p:nvPr/>
        </p:nvSpPr>
        <p:spPr>
          <a:xfrm>
            <a:off x="5767293" y="3212068"/>
            <a:ext cx="6335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 smtClean="0">
                <a:solidFill>
                  <a:srgbClr val="0000C8"/>
                </a:solidFill>
              </a:rPr>
              <a:t>DBS</a:t>
            </a:r>
            <a:endParaRPr lang="en-US" sz="1800" dirty="0">
              <a:solidFill>
                <a:srgbClr val="000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5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4" name="Picture 2" descr="https://images.springer.com/sgw/books/medium/97898110849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788" y="381000"/>
            <a:ext cx="4207412" cy="632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4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667000"/>
            <a:ext cx="8915400" cy="147002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A Biologically plausible 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computational model of</a:t>
            </a:r>
            <a:b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Hippocampal Spatial cells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4" descr="Image result for neurons 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571751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4206-2ED2-4B71-B8E5-E16E5F25E2B5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9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man on scooter carto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14400"/>
            <a:ext cx="3657600" cy="5215829"/>
          </a:xfrm>
          <a:prstGeom prst="rect">
            <a:avLst/>
          </a:prstGeom>
          <a:noFill/>
        </p:spPr>
      </p:pic>
      <p:pic>
        <p:nvPicPr>
          <p:cNvPr id="6" name="Picture 2" descr="Image result for brain pictu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3736" y="76200"/>
            <a:ext cx="3429000" cy="2743201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V="1">
            <a:off x="2209800" y="762000"/>
            <a:ext cx="1295400" cy="2286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Image result for city cartoon 3d"/>
          <p:cNvPicPr>
            <a:picLocks noChangeAspect="1" noChangeArrowheads="1"/>
          </p:cNvPicPr>
          <p:nvPr/>
        </p:nvPicPr>
        <p:blipFill>
          <a:blip r:embed="rId4"/>
          <a:srcRect b="6566"/>
          <a:stretch>
            <a:fillRect/>
          </a:stretch>
        </p:blipFill>
        <p:spPr bwMode="auto">
          <a:xfrm>
            <a:off x="3886200" y="3200400"/>
            <a:ext cx="5029200" cy="2819400"/>
          </a:xfrm>
          <a:prstGeom prst="rect">
            <a:avLst/>
          </a:prstGeom>
          <a:noFill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69D2-06E7-41E0-AAFE-3113C0EBFDCC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a biologist fix a radio?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1676400"/>
            <a:ext cx="6100911" cy="406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791200"/>
            <a:ext cx="836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Yuri </a:t>
            </a:r>
            <a:r>
              <a:rPr lang="en-US" dirty="0" err="1" smtClean="0"/>
              <a:t>Lazebnik</a:t>
            </a:r>
            <a:r>
              <a:rPr lang="en-US" dirty="0" smtClean="0"/>
              <a:t>, </a:t>
            </a:r>
            <a:r>
              <a:rPr lang="en-US" b="1" dirty="0"/>
              <a:t>Can a biologist fix a radio?—Or, what I learned while studying apoptosis</a:t>
            </a:r>
          </a:p>
          <a:p>
            <a:r>
              <a:rPr lang="en-US" dirty="0" smtClean="0"/>
              <a:t>Cancer Cell, 2012.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Image result for man on scooter carto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14400"/>
            <a:ext cx="3657600" cy="5215829"/>
          </a:xfrm>
          <a:prstGeom prst="rect">
            <a:avLst/>
          </a:prstGeom>
          <a:noFill/>
        </p:spPr>
      </p:pic>
      <p:pic>
        <p:nvPicPr>
          <p:cNvPr id="6" name="Picture 2" descr="Image result for brain picture"/>
          <p:cNvPicPr>
            <a:picLocks noChangeAspect="1" noChangeArrowheads="1"/>
          </p:cNvPicPr>
          <p:nvPr/>
        </p:nvPicPr>
        <p:blipFill>
          <a:blip r:embed="rId3"/>
          <a:srcRect l="25846" t="50000" r="25265" b="16667"/>
          <a:stretch>
            <a:fillRect/>
          </a:stretch>
        </p:blipFill>
        <p:spPr bwMode="auto">
          <a:xfrm>
            <a:off x="3810000" y="1447800"/>
            <a:ext cx="1676400" cy="914400"/>
          </a:xfrm>
          <a:prstGeom prst="rect">
            <a:avLst/>
          </a:prstGeom>
          <a:noFill/>
        </p:spPr>
      </p:pic>
      <p:pic>
        <p:nvPicPr>
          <p:cNvPr id="11" name="Picture 4" descr="Image result for city cartoon 3d"/>
          <p:cNvPicPr>
            <a:picLocks noChangeAspect="1" noChangeArrowheads="1"/>
          </p:cNvPicPr>
          <p:nvPr/>
        </p:nvPicPr>
        <p:blipFill>
          <a:blip r:embed="rId4"/>
          <a:srcRect b="6566"/>
          <a:stretch>
            <a:fillRect/>
          </a:stretch>
        </p:blipFill>
        <p:spPr bwMode="auto">
          <a:xfrm>
            <a:off x="3886200" y="3200400"/>
            <a:ext cx="5029200" cy="2819400"/>
          </a:xfrm>
          <a:prstGeom prst="rect">
            <a:avLst/>
          </a:prstGeom>
          <a:noFill/>
        </p:spPr>
      </p:pic>
      <p:pic>
        <p:nvPicPr>
          <p:cNvPr id="9" name="Picture 4" descr="Image result for city cartoon 3d"/>
          <p:cNvPicPr>
            <a:picLocks noChangeAspect="1" noChangeArrowheads="1"/>
          </p:cNvPicPr>
          <p:nvPr/>
        </p:nvPicPr>
        <p:blipFill>
          <a:blip r:embed="rId5" cstate="print"/>
          <a:srcRect b="6566"/>
          <a:stretch>
            <a:fillRect/>
          </a:stretch>
        </p:blipFill>
        <p:spPr bwMode="auto">
          <a:xfrm>
            <a:off x="4038600" y="1600200"/>
            <a:ext cx="990600" cy="555337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 rot="16200000" flipV="1">
            <a:off x="4342481" y="2514600"/>
            <a:ext cx="1066800" cy="3048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78700-C6DD-4AF3-99CC-B1E22872AD40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Where is the spatial map of the world  in the brain?</a:t>
            </a:r>
            <a:endParaRPr lang="en-US" altLang="en-U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 descr="temporallobe2.gif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9075" y="1524000"/>
            <a:ext cx="6021388" cy="4572000"/>
          </a:xfrm>
        </p:spPr>
      </p:pic>
      <p:sp>
        <p:nvSpPr>
          <p:cNvPr id="5" name="Freeform 4"/>
          <p:cNvSpPr/>
          <p:nvPr/>
        </p:nvSpPr>
        <p:spPr>
          <a:xfrm>
            <a:off x="3124200" y="3505200"/>
            <a:ext cx="2895600" cy="1447800"/>
          </a:xfrm>
          <a:custGeom>
            <a:avLst/>
            <a:gdLst>
              <a:gd name="connsiteX0" fmla="*/ 3010486 w 3010486"/>
              <a:gd name="connsiteY0" fmla="*/ 27686 h 1532930"/>
              <a:gd name="connsiteX1" fmla="*/ 2785403 w 3010486"/>
              <a:gd name="connsiteY1" fmla="*/ 27686 h 1532930"/>
              <a:gd name="connsiteX2" fmla="*/ 2700997 w 3010486"/>
              <a:gd name="connsiteY2" fmla="*/ 83957 h 1532930"/>
              <a:gd name="connsiteX3" fmla="*/ 2672862 w 3010486"/>
              <a:gd name="connsiteY3" fmla="*/ 112093 h 1532930"/>
              <a:gd name="connsiteX4" fmla="*/ 2588456 w 3010486"/>
              <a:gd name="connsiteY4" fmla="*/ 140228 h 1532930"/>
              <a:gd name="connsiteX5" fmla="*/ 2546253 w 3010486"/>
              <a:gd name="connsiteY5" fmla="*/ 154296 h 1532930"/>
              <a:gd name="connsiteX6" fmla="*/ 2518117 w 3010486"/>
              <a:gd name="connsiteY6" fmla="*/ 83957 h 1532930"/>
              <a:gd name="connsiteX7" fmla="*/ 2433711 w 3010486"/>
              <a:gd name="connsiteY7" fmla="*/ 98025 h 1532930"/>
              <a:gd name="connsiteX8" fmla="*/ 2236763 w 3010486"/>
              <a:gd name="connsiteY8" fmla="*/ 140228 h 1532930"/>
              <a:gd name="connsiteX9" fmla="*/ 1955409 w 3010486"/>
              <a:gd name="connsiteY9" fmla="*/ 154296 h 1532930"/>
              <a:gd name="connsiteX10" fmla="*/ 1927274 w 3010486"/>
              <a:gd name="connsiteY10" fmla="*/ 98025 h 1532930"/>
              <a:gd name="connsiteX11" fmla="*/ 1885071 w 3010486"/>
              <a:gd name="connsiteY11" fmla="*/ 69890 h 1532930"/>
              <a:gd name="connsiteX12" fmla="*/ 1645920 w 3010486"/>
              <a:gd name="connsiteY12" fmla="*/ 98025 h 1532930"/>
              <a:gd name="connsiteX13" fmla="*/ 1547446 w 3010486"/>
              <a:gd name="connsiteY13" fmla="*/ 112093 h 1532930"/>
              <a:gd name="connsiteX14" fmla="*/ 1463040 w 3010486"/>
              <a:gd name="connsiteY14" fmla="*/ 98025 h 1532930"/>
              <a:gd name="connsiteX15" fmla="*/ 1139483 w 3010486"/>
              <a:gd name="connsiteY15" fmla="*/ 126160 h 1532930"/>
              <a:gd name="connsiteX16" fmla="*/ 1111348 w 3010486"/>
              <a:gd name="connsiteY16" fmla="*/ 154296 h 1532930"/>
              <a:gd name="connsiteX17" fmla="*/ 1055077 w 3010486"/>
              <a:gd name="connsiteY17" fmla="*/ 224634 h 1532930"/>
              <a:gd name="connsiteX18" fmla="*/ 956603 w 3010486"/>
              <a:gd name="connsiteY18" fmla="*/ 266837 h 1532930"/>
              <a:gd name="connsiteX19" fmla="*/ 900333 w 3010486"/>
              <a:gd name="connsiteY19" fmla="*/ 294973 h 1532930"/>
              <a:gd name="connsiteX20" fmla="*/ 731520 w 3010486"/>
              <a:gd name="connsiteY20" fmla="*/ 351243 h 1532930"/>
              <a:gd name="connsiteX21" fmla="*/ 604911 w 3010486"/>
              <a:gd name="connsiteY21" fmla="*/ 393446 h 1532930"/>
              <a:gd name="connsiteX22" fmla="*/ 562708 w 3010486"/>
              <a:gd name="connsiteY22" fmla="*/ 407514 h 1532930"/>
              <a:gd name="connsiteX23" fmla="*/ 506437 w 3010486"/>
              <a:gd name="connsiteY23" fmla="*/ 421582 h 1532930"/>
              <a:gd name="connsiteX24" fmla="*/ 379828 w 3010486"/>
              <a:gd name="connsiteY24" fmla="*/ 477853 h 1532930"/>
              <a:gd name="connsiteX25" fmla="*/ 267286 w 3010486"/>
              <a:gd name="connsiteY25" fmla="*/ 505988 h 1532930"/>
              <a:gd name="connsiteX26" fmla="*/ 196948 w 3010486"/>
              <a:gd name="connsiteY26" fmla="*/ 562259 h 1532930"/>
              <a:gd name="connsiteX27" fmla="*/ 154745 w 3010486"/>
              <a:gd name="connsiteY27" fmla="*/ 590394 h 1532930"/>
              <a:gd name="connsiteX28" fmla="*/ 98474 w 3010486"/>
              <a:gd name="connsiteY28" fmla="*/ 632597 h 1532930"/>
              <a:gd name="connsiteX29" fmla="*/ 56271 w 3010486"/>
              <a:gd name="connsiteY29" fmla="*/ 646665 h 1532930"/>
              <a:gd name="connsiteX30" fmla="*/ 28136 w 3010486"/>
              <a:gd name="connsiteY30" fmla="*/ 688868 h 1532930"/>
              <a:gd name="connsiteX31" fmla="*/ 0 w 3010486"/>
              <a:gd name="connsiteY31" fmla="*/ 801410 h 1532930"/>
              <a:gd name="connsiteX32" fmla="*/ 14068 w 3010486"/>
              <a:gd name="connsiteY32" fmla="*/ 1054628 h 1532930"/>
              <a:gd name="connsiteX33" fmla="*/ 28136 w 3010486"/>
              <a:gd name="connsiteY33" fmla="*/ 1096831 h 1532930"/>
              <a:gd name="connsiteX34" fmla="*/ 70339 w 3010486"/>
              <a:gd name="connsiteY34" fmla="*/ 1124966 h 1532930"/>
              <a:gd name="connsiteX35" fmla="*/ 84406 w 3010486"/>
              <a:gd name="connsiteY35" fmla="*/ 1167170 h 1532930"/>
              <a:gd name="connsiteX36" fmla="*/ 126609 w 3010486"/>
              <a:gd name="connsiteY36" fmla="*/ 1181237 h 1532930"/>
              <a:gd name="connsiteX37" fmla="*/ 154745 w 3010486"/>
              <a:gd name="connsiteY37" fmla="*/ 1209373 h 1532930"/>
              <a:gd name="connsiteX38" fmla="*/ 211016 w 3010486"/>
              <a:gd name="connsiteY38" fmla="*/ 1279711 h 1532930"/>
              <a:gd name="connsiteX39" fmla="*/ 239151 w 3010486"/>
              <a:gd name="connsiteY39" fmla="*/ 1321914 h 1532930"/>
              <a:gd name="connsiteX40" fmla="*/ 365760 w 3010486"/>
              <a:gd name="connsiteY40" fmla="*/ 1378185 h 1532930"/>
              <a:gd name="connsiteX41" fmla="*/ 407963 w 3010486"/>
              <a:gd name="connsiteY41" fmla="*/ 1406320 h 1532930"/>
              <a:gd name="connsiteX42" fmla="*/ 534573 w 3010486"/>
              <a:gd name="connsiteY42" fmla="*/ 1434456 h 1532930"/>
              <a:gd name="connsiteX43" fmla="*/ 576776 w 3010486"/>
              <a:gd name="connsiteY43" fmla="*/ 1448523 h 1532930"/>
              <a:gd name="connsiteX44" fmla="*/ 633046 w 3010486"/>
              <a:gd name="connsiteY44" fmla="*/ 1462591 h 1532930"/>
              <a:gd name="connsiteX45" fmla="*/ 773723 w 3010486"/>
              <a:gd name="connsiteY45" fmla="*/ 1504794 h 1532930"/>
              <a:gd name="connsiteX46" fmla="*/ 858129 w 3010486"/>
              <a:gd name="connsiteY46" fmla="*/ 1532930 h 1532930"/>
              <a:gd name="connsiteX47" fmla="*/ 1125416 w 3010486"/>
              <a:gd name="connsiteY47" fmla="*/ 1518862 h 1532930"/>
              <a:gd name="connsiteX48" fmla="*/ 1167619 w 3010486"/>
              <a:gd name="connsiteY48" fmla="*/ 1434456 h 1532930"/>
              <a:gd name="connsiteX49" fmla="*/ 1336431 w 3010486"/>
              <a:gd name="connsiteY49" fmla="*/ 1420388 h 1532930"/>
              <a:gd name="connsiteX50" fmla="*/ 1477108 w 3010486"/>
              <a:gd name="connsiteY50" fmla="*/ 1364117 h 1532930"/>
              <a:gd name="connsiteX51" fmla="*/ 1561514 w 3010486"/>
              <a:gd name="connsiteY51" fmla="*/ 1335982 h 1532930"/>
              <a:gd name="connsiteX52" fmla="*/ 1603717 w 3010486"/>
              <a:gd name="connsiteY52" fmla="*/ 1321914 h 1532930"/>
              <a:gd name="connsiteX53" fmla="*/ 1899139 w 3010486"/>
              <a:gd name="connsiteY53" fmla="*/ 1307846 h 1532930"/>
              <a:gd name="connsiteX54" fmla="*/ 2236763 w 3010486"/>
              <a:gd name="connsiteY54" fmla="*/ 1265643 h 1532930"/>
              <a:gd name="connsiteX55" fmla="*/ 2307102 w 3010486"/>
              <a:gd name="connsiteY55" fmla="*/ 1251576 h 1532930"/>
              <a:gd name="connsiteX56" fmla="*/ 2335237 w 3010486"/>
              <a:gd name="connsiteY56" fmla="*/ 1223440 h 1532930"/>
              <a:gd name="connsiteX57" fmla="*/ 2461846 w 3010486"/>
              <a:gd name="connsiteY57" fmla="*/ 1209373 h 1532930"/>
              <a:gd name="connsiteX58" fmla="*/ 2518117 w 3010486"/>
              <a:gd name="connsiteY58" fmla="*/ 1195305 h 1532930"/>
              <a:gd name="connsiteX59" fmla="*/ 2602523 w 3010486"/>
              <a:gd name="connsiteY59" fmla="*/ 1181237 h 1532930"/>
              <a:gd name="connsiteX60" fmla="*/ 2630659 w 3010486"/>
              <a:gd name="connsiteY60" fmla="*/ 1139034 h 1532930"/>
              <a:gd name="connsiteX61" fmla="*/ 2658794 w 3010486"/>
              <a:gd name="connsiteY61" fmla="*/ 998357 h 1532930"/>
              <a:gd name="connsiteX62" fmla="*/ 2672862 w 3010486"/>
              <a:gd name="connsiteY62" fmla="*/ 956154 h 1532930"/>
              <a:gd name="connsiteX63" fmla="*/ 2686929 w 3010486"/>
              <a:gd name="connsiteY63" fmla="*/ 801410 h 1532930"/>
              <a:gd name="connsiteX64" fmla="*/ 2715065 w 3010486"/>
              <a:gd name="connsiteY64" fmla="*/ 759206 h 1532930"/>
              <a:gd name="connsiteX65" fmla="*/ 2729133 w 3010486"/>
              <a:gd name="connsiteY65" fmla="*/ 604462 h 1532930"/>
              <a:gd name="connsiteX66" fmla="*/ 2743200 w 3010486"/>
              <a:gd name="connsiteY66" fmla="*/ 562259 h 1532930"/>
              <a:gd name="connsiteX67" fmla="*/ 2757268 w 3010486"/>
              <a:gd name="connsiteY67" fmla="*/ 505988 h 1532930"/>
              <a:gd name="connsiteX68" fmla="*/ 2813539 w 3010486"/>
              <a:gd name="connsiteY68" fmla="*/ 421582 h 1532930"/>
              <a:gd name="connsiteX69" fmla="*/ 2869809 w 3010486"/>
              <a:gd name="connsiteY69" fmla="*/ 351243 h 1532930"/>
              <a:gd name="connsiteX70" fmla="*/ 2912013 w 3010486"/>
              <a:gd name="connsiteY70" fmla="*/ 210566 h 1532930"/>
              <a:gd name="connsiteX71" fmla="*/ 2926080 w 3010486"/>
              <a:gd name="connsiteY71" fmla="*/ 168363 h 1532930"/>
              <a:gd name="connsiteX72" fmla="*/ 2968283 w 3010486"/>
              <a:gd name="connsiteY72" fmla="*/ 69890 h 1532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3010486" h="1532930">
                <a:moveTo>
                  <a:pt x="3010486" y="27686"/>
                </a:moveTo>
                <a:cubicBezTo>
                  <a:pt x="2938679" y="19708"/>
                  <a:pt x="2857386" y="0"/>
                  <a:pt x="2785403" y="27686"/>
                </a:cubicBezTo>
                <a:cubicBezTo>
                  <a:pt x="2753842" y="39825"/>
                  <a:pt x="2724907" y="60046"/>
                  <a:pt x="2700997" y="83957"/>
                </a:cubicBezTo>
                <a:cubicBezTo>
                  <a:pt x="2691619" y="93336"/>
                  <a:pt x="2684725" y="106161"/>
                  <a:pt x="2672862" y="112093"/>
                </a:cubicBezTo>
                <a:cubicBezTo>
                  <a:pt x="2646336" y="125356"/>
                  <a:pt x="2616591" y="130850"/>
                  <a:pt x="2588456" y="140228"/>
                </a:cubicBezTo>
                <a:lnTo>
                  <a:pt x="2546253" y="154296"/>
                </a:lnTo>
                <a:cubicBezTo>
                  <a:pt x="2536874" y="130850"/>
                  <a:pt x="2540704" y="95250"/>
                  <a:pt x="2518117" y="83957"/>
                </a:cubicBezTo>
                <a:cubicBezTo>
                  <a:pt x="2492605" y="71201"/>
                  <a:pt x="2461383" y="91107"/>
                  <a:pt x="2433711" y="98025"/>
                </a:cubicBezTo>
                <a:cubicBezTo>
                  <a:pt x="2233260" y="148138"/>
                  <a:pt x="2480942" y="109705"/>
                  <a:pt x="2236763" y="140228"/>
                </a:cubicBezTo>
                <a:cubicBezTo>
                  <a:pt x="2069442" y="182058"/>
                  <a:pt x="2162757" y="171574"/>
                  <a:pt x="1955409" y="154296"/>
                </a:cubicBezTo>
                <a:cubicBezTo>
                  <a:pt x="1851524" y="119667"/>
                  <a:pt x="1956131" y="170167"/>
                  <a:pt x="1927274" y="98025"/>
                </a:cubicBezTo>
                <a:cubicBezTo>
                  <a:pt x="1920995" y="82327"/>
                  <a:pt x="1899139" y="79268"/>
                  <a:pt x="1885071" y="69890"/>
                </a:cubicBezTo>
                <a:cubicBezTo>
                  <a:pt x="1759649" y="101244"/>
                  <a:pt x="1879182" y="74698"/>
                  <a:pt x="1645920" y="98025"/>
                </a:cubicBezTo>
                <a:cubicBezTo>
                  <a:pt x="1612927" y="101324"/>
                  <a:pt x="1580271" y="107404"/>
                  <a:pt x="1547446" y="112093"/>
                </a:cubicBezTo>
                <a:cubicBezTo>
                  <a:pt x="1393529" y="163396"/>
                  <a:pt x="1626667" y="98025"/>
                  <a:pt x="1463040" y="98025"/>
                </a:cubicBezTo>
                <a:cubicBezTo>
                  <a:pt x="1354781" y="98025"/>
                  <a:pt x="1139483" y="126160"/>
                  <a:pt x="1139483" y="126160"/>
                </a:cubicBezTo>
                <a:cubicBezTo>
                  <a:pt x="1130105" y="135539"/>
                  <a:pt x="1119633" y="143939"/>
                  <a:pt x="1111348" y="154296"/>
                </a:cubicBezTo>
                <a:cubicBezTo>
                  <a:pt x="1089846" y="181174"/>
                  <a:pt x="1084194" y="205223"/>
                  <a:pt x="1055077" y="224634"/>
                </a:cubicBezTo>
                <a:cubicBezTo>
                  <a:pt x="999078" y="261966"/>
                  <a:pt x="1009130" y="244325"/>
                  <a:pt x="956603" y="266837"/>
                </a:cubicBezTo>
                <a:cubicBezTo>
                  <a:pt x="937328" y="275098"/>
                  <a:pt x="919906" y="287445"/>
                  <a:pt x="900333" y="294973"/>
                </a:cubicBezTo>
                <a:cubicBezTo>
                  <a:pt x="900271" y="294997"/>
                  <a:pt x="769055" y="338731"/>
                  <a:pt x="731520" y="351243"/>
                </a:cubicBezTo>
                <a:lnTo>
                  <a:pt x="604911" y="393446"/>
                </a:lnTo>
                <a:cubicBezTo>
                  <a:pt x="590843" y="398135"/>
                  <a:pt x="577094" y="403917"/>
                  <a:pt x="562708" y="407514"/>
                </a:cubicBezTo>
                <a:lnTo>
                  <a:pt x="506437" y="421582"/>
                </a:lnTo>
                <a:cubicBezTo>
                  <a:pt x="455920" y="455259"/>
                  <a:pt x="451571" y="463505"/>
                  <a:pt x="379828" y="477853"/>
                </a:cubicBezTo>
                <a:cubicBezTo>
                  <a:pt x="353069" y="483204"/>
                  <a:pt x="296128" y="491567"/>
                  <a:pt x="267286" y="505988"/>
                </a:cubicBezTo>
                <a:cubicBezTo>
                  <a:pt x="209549" y="534857"/>
                  <a:pt x="240567" y="527364"/>
                  <a:pt x="196948" y="562259"/>
                </a:cubicBezTo>
                <a:cubicBezTo>
                  <a:pt x="183746" y="572821"/>
                  <a:pt x="168503" y="580567"/>
                  <a:pt x="154745" y="590394"/>
                </a:cubicBezTo>
                <a:cubicBezTo>
                  <a:pt x="135666" y="604022"/>
                  <a:pt x="118831" y="620964"/>
                  <a:pt x="98474" y="632597"/>
                </a:cubicBezTo>
                <a:cubicBezTo>
                  <a:pt x="85599" y="639954"/>
                  <a:pt x="70339" y="641976"/>
                  <a:pt x="56271" y="646665"/>
                </a:cubicBezTo>
                <a:cubicBezTo>
                  <a:pt x="46893" y="660733"/>
                  <a:pt x="33914" y="672979"/>
                  <a:pt x="28136" y="688868"/>
                </a:cubicBezTo>
                <a:cubicBezTo>
                  <a:pt x="14921" y="725208"/>
                  <a:pt x="0" y="801410"/>
                  <a:pt x="0" y="801410"/>
                </a:cubicBezTo>
                <a:cubicBezTo>
                  <a:pt x="4689" y="885816"/>
                  <a:pt x="6053" y="970473"/>
                  <a:pt x="14068" y="1054628"/>
                </a:cubicBezTo>
                <a:cubicBezTo>
                  <a:pt x="15474" y="1069390"/>
                  <a:pt x="18873" y="1085252"/>
                  <a:pt x="28136" y="1096831"/>
                </a:cubicBezTo>
                <a:cubicBezTo>
                  <a:pt x="38698" y="1110033"/>
                  <a:pt x="56271" y="1115588"/>
                  <a:pt x="70339" y="1124966"/>
                </a:cubicBezTo>
                <a:cubicBezTo>
                  <a:pt x="75028" y="1139034"/>
                  <a:pt x="73920" y="1156684"/>
                  <a:pt x="84406" y="1167170"/>
                </a:cubicBezTo>
                <a:cubicBezTo>
                  <a:pt x="94891" y="1177655"/>
                  <a:pt x="113894" y="1173608"/>
                  <a:pt x="126609" y="1181237"/>
                </a:cubicBezTo>
                <a:cubicBezTo>
                  <a:pt x="137982" y="1188061"/>
                  <a:pt x="145366" y="1199994"/>
                  <a:pt x="154745" y="1209373"/>
                </a:cubicBezTo>
                <a:cubicBezTo>
                  <a:pt x="182133" y="1291534"/>
                  <a:pt x="147384" y="1216079"/>
                  <a:pt x="211016" y="1279711"/>
                </a:cubicBezTo>
                <a:cubicBezTo>
                  <a:pt x="222971" y="1291666"/>
                  <a:pt x="227196" y="1309959"/>
                  <a:pt x="239151" y="1321914"/>
                </a:cubicBezTo>
                <a:cubicBezTo>
                  <a:pt x="296415" y="1379178"/>
                  <a:pt x="282181" y="1322466"/>
                  <a:pt x="365760" y="1378185"/>
                </a:cubicBezTo>
                <a:cubicBezTo>
                  <a:pt x="379828" y="1387563"/>
                  <a:pt x="392841" y="1398759"/>
                  <a:pt x="407963" y="1406320"/>
                </a:cubicBezTo>
                <a:cubicBezTo>
                  <a:pt x="445966" y="1425322"/>
                  <a:pt x="495669" y="1425811"/>
                  <a:pt x="534573" y="1434456"/>
                </a:cubicBezTo>
                <a:cubicBezTo>
                  <a:pt x="549048" y="1437673"/>
                  <a:pt x="562518" y="1444449"/>
                  <a:pt x="576776" y="1448523"/>
                </a:cubicBezTo>
                <a:cubicBezTo>
                  <a:pt x="595366" y="1453834"/>
                  <a:pt x="614172" y="1458397"/>
                  <a:pt x="633046" y="1462591"/>
                </a:cubicBezTo>
                <a:cubicBezTo>
                  <a:pt x="765621" y="1492053"/>
                  <a:pt x="641607" y="1456752"/>
                  <a:pt x="773723" y="1504794"/>
                </a:cubicBezTo>
                <a:cubicBezTo>
                  <a:pt x="801595" y="1514929"/>
                  <a:pt x="858129" y="1532930"/>
                  <a:pt x="858129" y="1532930"/>
                </a:cubicBezTo>
                <a:cubicBezTo>
                  <a:pt x="947225" y="1528241"/>
                  <a:pt x="1037094" y="1531480"/>
                  <a:pt x="1125416" y="1518862"/>
                </a:cubicBezTo>
                <a:cubicBezTo>
                  <a:pt x="1196313" y="1508734"/>
                  <a:pt x="1107928" y="1457414"/>
                  <a:pt x="1167619" y="1434456"/>
                </a:cubicBezTo>
                <a:cubicBezTo>
                  <a:pt x="1220321" y="1414186"/>
                  <a:pt x="1280160" y="1425077"/>
                  <a:pt x="1336431" y="1420388"/>
                </a:cubicBezTo>
                <a:cubicBezTo>
                  <a:pt x="1616368" y="1327077"/>
                  <a:pt x="1270116" y="1446914"/>
                  <a:pt x="1477108" y="1364117"/>
                </a:cubicBezTo>
                <a:cubicBezTo>
                  <a:pt x="1504644" y="1353103"/>
                  <a:pt x="1533379" y="1345360"/>
                  <a:pt x="1561514" y="1335982"/>
                </a:cubicBezTo>
                <a:cubicBezTo>
                  <a:pt x="1575582" y="1331293"/>
                  <a:pt x="1588905" y="1322619"/>
                  <a:pt x="1603717" y="1321914"/>
                </a:cubicBezTo>
                <a:lnTo>
                  <a:pt x="1899139" y="1307846"/>
                </a:lnTo>
                <a:cubicBezTo>
                  <a:pt x="2063743" y="1252979"/>
                  <a:pt x="1953933" y="1281356"/>
                  <a:pt x="2236763" y="1265643"/>
                </a:cubicBezTo>
                <a:cubicBezTo>
                  <a:pt x="2260209" y="1260954"/>
                  <a:pt x="2285125" y="1260995"/>
                  <a:pt x="2307102" y="1251576"/>
                </a:cubicBezTo>
                <a:cubicBezTo>
                  <a:pt x="2319293" y="1246351"/>
                  <a:pt x="2322441" y="1226930"/>
                  <a:pt x="2335237" y="1223440"/>
                </a:cubicBezTo>
                <a:cubicBezTo>
                  <a:pt x="2376203" y="1212267"/>
                  <a:pt x="2419643" y="1214062"/>
                  <a:pt x="2461846" y="1209373"/>
                </a:cubicBezTo>
                <a:cubicBezTo>
                  <a:pt x="2480603" y="1204684"/>
                  <a:pt x="2499158" y="1199097"/>
                  <a:pt x="2518117" y="1195305"/>
                </a:cubicBezTo>
                <a:cubicBezTo>
                  <a:pt x="2546087" y="1189711"/>
                  <a:pt x="2577011" y="1193993"/>
                  <a:pt x="2602523" y="1181237"/>
                </a:cubicBezTo>
                <a:cubicBezTo>
                  <a:pt x="2617645" y="1173676"/>
                  <a:pt x="2621280" y="1153102"/>
                  <a:pt x="2630659" y="1139034"/>
                </a:cubicBezTo>
                <a:cubicBezTo>
                  <a:pt x="2662441" y="1043684"/>
                  <a:pt x="2626462" y="1160013"/>
                  <a:pt x="2658794" y="998357"/>
                </a:cubicBezTo>
                <a:cubicBezTo>
                  <a:pt x="2661702" y="983816"/>
                  <a:pt x="2668173" y="970222"/>
                  <a:pt x="2672862" y="956154"/>
                </a:cubicBezTo>
                <a:cubicBezTo>
                  <a:pt x="2677551" y="904573"/>
                  <a:pt x="2676077" y="852054"/>
                  <a:pt x="2686929" y="801410"/>
                </a:cubicBezTo>
                <a:cubicBezTo>
                  <a:pt x="2690472" y="784878"/>
                  <a:pt x="2711522" y="775738"/>
                  <a:pt x="2715065" y="759206"/>
                </a:cubicBezTo>
                <a:cubicBezTo>
                  <a:pt x="2725918" y="708562"/>
                  <a:pt x="2721808" y="655736"/>
                  <a:pt x="2729133" y="604462"/>
                </a:cubicBezTo>
                <a:cubicBezTo>
                  <a:pt x="2731230" y="589782"/>
                  <a:pt x="2739126" y="576517"/>
                  <a:pt x="2743200" y="562259"/>
                </a:cubicBezTo>
                <a:cubicBezTo>
                  <a:pt x="2748511" y="543669"/>
                  <a:pt x="2748621" y="523281"/>
                  <a:pt x="2757268" y="505988"/>
                </a:cubicBezTo>
                <a:cubicBezTo>
                  <a:pt x="2772390" y="475743"/>
                  <a:pt x="2813539" y="421582"/>
                  <a:pt x="2813539" y="421582"/>
                </a:cubicBezTo>
                <a:cubicBezTo>
                  <a:pt x="2864838" y="267677"/>
                  <a:pt x="2778912" y="496678"/>
                  <a:pt x="2869809" y="351243"/>
                </a:cubicBezTo>
                <a:cubicBezTo>
                  <a:pt x="2887404" y="323091"/>
                  <a:pt x="2901610" y="246978"/>
                  <a:pt x="2912013" y="210566"/>
                </a:cubicBezTo>
                <a:cubicBezTo>
                  <a:pt x="2916087" y="196308"/>
                  <a:pt x="2922484" y="182749"/>
                  <a:pt x="2926080" y="168363"/>
                </a:cubicBezTo>
                <a:cubicBezTo>
                  <a:pt x="2948304" y="79464"/>
                  <a:pt x="2920159" y="118014"/>
                  <a:pt x="2968283" y="69890"/>
                </a:cubicBezTo>
              </a:path>
            </a:pathLst>
          </a:custGeom>
          <a:ln w="127000"/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29349" y="3951383"/>
            <a:ext cx="1295400" cy="381000"/>
          </a:xfrm>
          <a:prstGeom prst="ellipse">
            <a:avLst/>
          </a:prstGeom>
          <a:solidFill>
            <a:srgbClr val="FFFF00">
              <a:alpha val="0"/>
            </a:srgb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990600" y="3200400"/>
            <a:ext cx="266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2" name="Content Placeholder 4" descr="hippoCircuitBasic-1024x5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517" y="3872104"/>
            <a:ext cx="1384300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C3DA4A-343C-4547-A0CC-1726C4539691}" type="datetime1">
              <a:rPr lang="en-US" altLang="en-US" smtClean="0">
                <a:solidFill>
                  <a:schemeClr val="tx2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5/29/2020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CEDCBB-3539-4E4D-9EA0-009539B65370}" type="slidenum">
              <a:rPr lang="en-US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1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7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770" decel="100000"/>
                                        <p:tgtEl>
                                          <p:spTgt spid="1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8" dur="7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0" dur="77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Organization of Hippocampus</a:t>
            </a:r>
          </a:p>
        </p:txBody>
      </p:sp>
      <p:pic>
        <p:nvPicPr>
          <p:cNvPr id="12291" name="Content Placeholder 4" descr="hippoCircuitBasic-1024x558.jp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755775"/>
            <a:ext cx="5867400" cy="3197225"/>
          </a:xfrm>
        </p:spPr>
      </p:pic>
      <p:sp>
        <p:nvSpPr>
          <p:cNvPr id="6" name="Rectangle 5"/>
          <p:cNvSpPr/>
          <p:nvPr/>
        </p:nvSpPr>
        <p:spPr>
          <a:xfrm>
            <a:off x="2514600" y="1524000"/>
            <a:ext cx="4876800" cy="3733800"/>
          </a:xfrm>
          <a:prstGeom prst="rect">
            <a:avLst/>
          </a:prstGeom>
          <a:solidFill>
            <a:schemeClr val="accent1">
              <a:alpha val="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00200" y="2667000"/>
            <a:ext cx="533400" cy="457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19600" y="1676400"/>
            <a:ext cx="685800" cy="533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05600" y="3505200"/>
            <a:ext cx="609600" cy="457200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05200" y="3733800"/>
            <a:ext cx="457200" cy="533400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297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erpetua" panose="02020502060401020303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6A3311-93F8-45BC-A02F-044F65F8A5C3}" type="datetime1">
              <a:rPr lang="en-US" altLang="en-US" smtClean="0">
                <a:solidFill>
                  <a:schemeClr val="tx2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5/29/2020</a:t>
            </a:fld>
            <a:endParaRPr lang="en-US" altLang="en-US">
              <a:solidFill>
                <a:schemeClr val="tx2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A0084B-1194-4400-8462-CE7F0FAA13F9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24000" y="6310037"/>
            <a:ext cx="678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Moser EI,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Roudi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Y, Witter MP,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Kentros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C,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Bonhoeffer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T, Moser M-B. 2014. Grid cells and cortical representation. Nature Reviews Neuroscience 15(7):466-481.</a:t>
            </a:r>
          </a:p>
        </p:txBody>
      </p:sp>
    </p:spTree>
    <p:extLst>
      <p:ext uri="{BB962C8B-B14F-4D97-AF65-F5344CB8AC3E}">
        <p14:creationId xmlns:p14="http://schemas.microsoft.com/office/powerpoint/2010/main" val="243740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073041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542925" y="6324600"/>
            <a:ext cx="8305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2400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</a:rPr>
              <a:t>https://phys.org/news/2014-10-nobel-importance.html</a:t>
            </a:r>
          </a:p>
        </p:txBody>
      </p:sp>
    </p:spTree>
    <p:extLst>
      <p:ext uri="{BB962C8B-B14F-4D97-AF65-F5344CB8AC3E}">
        <p14:creationId xmlns:p14="http://schemas.microsoft.com/office/powerpoint/2010/main" val="3893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Neural correlates of navigation</a:t>
            </a:r>
            <a:endParaRPr lang="en-US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Place cells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Grid cells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Head direction cells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4C4-31D8-4FCC-B37F-79899FFE965B}" type="datetime1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2C4A-E491-463D-9339-8D8407D02BFD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2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Place cells</a:t>
            </a:r>
            <a:endParaRPr lang="en-US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Neurons that fire when the animal is at a specific place of the environment.</a:t>
            </a:r>
          </a:p>
          <a:p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Place of firing of the cell is known as is its firing field.</a:t>
            </a:r>
          </a:p>
          <a:p>
            <a:pPr>
              <a:buNone/>
            </a:pP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Discovered by John O’Keefe and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Dostrovsky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in 1971. (O’Keefe was awarded Nobel prize for this discovery in 2014)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618238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O'Keefe J,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Dostrovsky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J. 1971. The hippocampus as a spatial map. Preliminary evidence from unit activity in the freely-moving rat. Brain research 34(1):171-175.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8CAA-FCE1-42E5-A365-2FAB7A06C901}" type="datetime1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2C4A-E491-463D-9339-8D8407D02BFD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3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51A0A-9403-4E4C-880B-D31E5B1E990D}" type="datetime1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2C4A-E491-463D-9339-8D8407D02BF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2" name="place cell 1(1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0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-Network architecture-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21C2B-C863-4BE0-B745-65058E5D756D}" type="datetime1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2C4A-E491-463D-9339-8D8407D02BFD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94210" name="Picture 2" descr="C:\Users\User\Dropbox\Vig_Kar_hipp\Manuscript\methods\analytical model block diagram_v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113371"/>
            <a:ext cx="8912225" cy="601662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85800" y="6282154"/>
            <a:ext cx="838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Soman</a:t>
            </a:r>
            <a:r>
              <a:rPr lang="en-US" sz="1600" dirty="0"/>
              <a:t>, K., </a:t>
            </a:r>
            <a:r>
              <a:rPr lang="en-US" sz="1600" dirty="0" err="1"/>
              <a:t>Muralidharan</a:t>
            </a:r>
            <a:r>
              <a:rPr lang="en-US" sz="1600" dirty="0"/>
              <a:t>, V., </a:t>
            </a:r>
            <a:r>
              <a:rPr lang="en-US" sz="1600" dirty="0" err="1"/>
              <a:t>Chakravarthy</a:t>
            </a:r>
            <a:r>
              <a:rPr lang="en-US" sz="1600" dirty="0"/>
              <a:t>, V.S</a:t>
            </a:r>
            <a:r>
              <a:rPr lang="en-US" sz="1600" dirty="0" smtClean="0"/>
              <a:t>., Eur. </a:t>
            </a:r>
            <a:r>
              <a:rPr lang="en-US" sz="1600" dirty="0" err="1" smtClean="0"/>
              <a:t>Jnl</a:t>
            </a:r>
            <a:r>
              <a:rPr lang="en-US" sz="1600" dirty="0" smtClean="0"/>
              <a:t>. Neuroscience,  </a:t>
            </a:r>
            <a:r>
              <a:rPr lang="en-US" sz="1600" dirty="0"/>
              <a:t>(</a:t>
            </a:r>
            <a:r>
              <a:rPr lang="en-US" sz="1600" dirty="0" smtClean="0"/>
              <a:t>2018).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201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-Results-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E7FB-842B-4EBD-870A-7B094634493E}" type="datetime1">
              <a:rPr lang="en-US" smtClean="0"/>
              <a:pPr/>
              <a:t>5/29/2020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2C4A-E491-463D-9339-8D8407D02BFD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066801"/>
            <a:ext cx="226862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0898" y="1050848"/>
            <a:ext cx="2086702" cy="5197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990600" y="305818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137160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450598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3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73392" y="1357532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4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133536" y="3092176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5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05400" y="4796712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6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3695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285" y="87217"/>
            <a:ext cx="8839200" cy="125272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Model architecture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1746" name="Picture 2" descr="C:\Users\Kartik\Dropbox\IIT_Lab\PhD Seminar\2nd seminar\LDON model architecture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628410"/>
            <a:ext cx="6599237" cy="484859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85800" y="3657600"/>
            <a:ext cx="7523872" cy="28956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" y="2743200"/>
            <a:ext cx="7523872" cy="838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1600200"/>
            <a:ext cx="7523872" cy="10668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" y="3697069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Direction Representation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27432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Oscillatory 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Dynamics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16002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Unsupervised Neural 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Network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F983C-29BC-4110-901A-8F0F59EDC3FD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5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17638"/>
            <a:ext cx="7389884" cy="490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Spatial representations of LAHN</a:t>
            </a:r>
            <a:r>
              <a:rPr lang="en-US" baseline="-25000" dirty="0" smtClean="0">
                <a:solidFill>
                  <a:schemeClr val="accent6">
                    <a:lumMod val="75000"/>
                  </a:schemeClr>
                </a:solidFill>
              </a:rPr>
              <a:t>SC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neurons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 descr="C:\Users\Kartik\Dropbox\IIT_Lab\MATLAB files\spatial model\polygon visual space\som+cann_model\Foldiak sparse code\Journal\Manuscript\Figures\neuron2 NWM.t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7196" y="5410200"/>
            <a:ext cx="5562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Kartik\Dropbox\IIT_Lab\MATLAB files\spatial model\polygon visual space\som+cann_model\Foldiak sparse code\Journal\Manuscript\Figures\neuron6 NWM.t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3396" y="4169885"/>
            <a:ext cx="5514536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:\Users\Kartik\Dropbox\IIT_Lab\MATLAB files\spatial model\polygon visual space\som+cann_model\Foldiak sparse code\Journal\Manuscript\Figures\neuron9 NWM.tif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43664" y="2873566"/>
            <a:ext cx="5410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 descr="C:\Users\User\Dropbox\Vig_Kar_hipp\EJN\grid LAHNSC firing field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04868" y="1676400"/>
            <a:ext cx="1727200" cy="1295400"/>
          </a:xfrm>
          <a:prstGeom prst="rect">
            <a:avLst/>
          </a:prstGeom>
          <a:noFill/>
        </p:spPr>
      </p:pic>
      <p:pic>
        <p:nvPicPr>
          <p:cNvPr id="30723" name="Picture 3" descr="C:\Users\User\Dropbox\Vig_Kar_hipp\EJN\grid LAHNSC rate map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1676400"/>
            <a:ext cx="1676400" cy="1257300"/>
          </a:xfrm>
          <a:prstGeom prst="rect">
            <a:avLst/>
          </a:prstGeom>
          <a:noFill/>
        </p:spPr>
      </p:pic>
      <p:pic>
        <p:nvPicPr>
          <p:cNvPr id="30724" name="Picture 4" descr="C:\Users\User\Dropbox\Vig_Kar_hipp\EJN\grid LAHNSC AC map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0" y="1676400"/>
            <a:ext cx="1625600" cy="1219200"/>
          </a:xfrm>
          <a:prstGeom prst="rect">
            <a:avLst/>
          </a:prstGeom>
          <a:noFill/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456E-50BE-4E1B-B029-1D6112A0EFF5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40953" y="146891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Firing Field</a:t>
            </a:r>
            <a:endParaRPr lang="en-US" sz="1400" b="1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4923000" y="14478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Firing Rate map</a:t>
            </a:r>
            <a:endParaRPr lang="en-US" sz="1400" b="1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6817902" y="1447800"/>
            <a:ext cx="183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Autocorrelation map</a:t>
            </a:r>
            <a:endParaRPr lang="en-US" sz="1400" b="1" u="sng" dirty="0"/>
          </a:p>
        </p:txBody>
      </p:sp>
      <p:sp>
        <p:nvSpPr>
          <p:cNvPr id="16" name="Rectangle 15"/>
          <p:cNvSpPr/>
          <p:nvPr/>
        </p:nvSpPr>
        <p:spPr>
          <a:xfrm>
            <a:off x="228600" y="5334000"/>
            <a:ext cx="2133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Limb oscillations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600" y="4343400"/>
            <a:ext cx="2133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HD SOM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3276600"/>
            <a:ext cx="2133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PI Layer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600" y="2209800"/>
            <a:ext cx="2133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LAHN</a:t>
            </a:r>
            <a:r>
              <a:rPr lang="en-US" b="1" baseline="-25000" dirty="0" smtClean="0">
                <a:solidFill>
                  <a:schemeClr val="tx1"/>
                </a:solidFill>
              </a:rPr>
              <a:t>SC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1181100" y="5205632"/>
            <a:ext cx="2286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1181894" y="4200170"/>
            <a:ext cx="2286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1182688" y="3091166"/>
            <a:ext cx="2286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9" idx="0"/>
          </p:cNvCxnSpPr>
          <p:nvPr/>
        </p:nvCxnSpPr>
        <p:spPr>
          <a:xfrm rot="5400000">
            <a:off x="1295400" y="1752600"/>
            <a:ext cx="457200" cy="4572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51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Spatial representations of LAHN</a:t>
            </a:r>
            <a:r>
              <a:rPr lang="en-US" baseline="-25000" dirty="0" smtClean="0">
                <a:solidFill>
                  <a:schemeClr val="accent6">
                    <a:lumMod val="75000"/>
                  </a:schemeClr>
                </a:solidFill>
              </a:rPr>
              <a:t>PC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neurons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 descr="C:\Users\Kartik\Dropbox\Vig_Kar_hipp\Manuscript\results\manuscript figures\fig8_v4.tif"/>
          <p:cNvPicPr>
            <a:picLocks noChangeAspect="1" noChangeArrowheads="1"/>
          </p:cNvPicPr>
          <p:nvPr/>
        </p:nvPicPr>
        <p:blipFill>
          <a:blip r:embed="rId2"/>
          <a:srcRect r="53292" b="48816"/>
          <a:stretch>
            <a:fillRect/>
          </a:stretch>
        </p:blipFill>
        <p:spPr bwMode="auto">
          <a:xfrm>
            <a:off x="583051" y="1938797"/>
            <a:ext cx="3806825" cy="3328987"/>
          </a:xfrm>
          <a:prstGeom prst="rect">
            <a:avLst/>
          </a:prstGeom>
          <a:noFill/>
        </p:spPr>
      </p:pic>
      <p:pic>
        <p:nvPicPr>
          <p:cNvPr id="5" name="Picture 4" descr="C:\Users\Kartik\Dropbox\Vig_Kar_hipp\Manuscript\results\manuscript figures\fig8_v4.tif"/>
          <p:cNvPicPr>
            <a:picLocks noChangeAspect="1" noChangeArrowheads="1"/>
          </p:cNvPicPr>
          <p:nvPr/>
        </p:nvPicPr>
        <p:blipFill>
          <a:blip r:embed="rId2"/>
          <a:srcRect l="45773" b="48816"/>
          <a:stretch>
            <a:fillRect/>
          </a:stretch>
        </p:blipFill>
        <p:spPr bwMode="auto">
          <a:xfrm>
            <a:off x="4419600" y="1776413"/>
            <a:ext cx="4419600" cy="3328987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28004" y="2057400"/>
            <a:ext cx="304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86464" y="2057400"/>
            <a:ext cx="304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49724" y="2077328"/>
            <a:ext cx="304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24600" y="2057400"/>
            <a:ext cx="304800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BD26A-C3F3-413C-A689-9C9D0B846EE8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5638800"/>
            <a:ext cx="800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Soman</a:t>
            </a:r>
            <a:r>
              <a:rPr lang="en-US" sz="1600" dirty="0"/>
              <a:t>, </a:t>
            </a:r>
            <a:r>
              <a:rPr lang="en-US" sz="1600" dirty="0" smtClean="0"/>
              <a:t> </a:t>
            </a:r>
            <a:r>
              <a:rPr lang="en-US" sz="1600" dirty="0" err="1" smtClean="0"/>
              <a:t>Muralidharan</a:t>
            </a:r>
            <a:r>
              <a:rPr lang="en-US" sz="1600" dirty="0" smtClean="0"/>
              <a:t> and </a:t>
            </a:r>
            <a:r>
              <a:rPr lang="en-US" sz="1600" dirty="0" err="1" smtClean="0"/>
              <a:t>Chakravarthy</a:t>
            </a:r>
            <a:r>
              <a:rPr lang="en-US" sz="1600" dirty="0" smtClean="0"/>
              <a:t>,  </a:t>
            </a:r>
            <a:r>
              <a:rPr lang="en-US" sz="1600" dirty="0"/>
              <a:t>IEEE </a:t>
            </a:r>
            <a:r>
              <a:rPr lang="en-US" sz="1600" dirty="0" smtClean="0"/>
              <a:t>Trans. Cog. &amp; Dev. Sys. (2017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814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3351" y="685800"/>
            <a:ext cx="8229600" cy="11430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3D navigation in Bats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- A Computational model</a:t>
            </a:r>
            <a:r>
              <a:rPr lang="en-US" b="1" dirty="0">
                <a:solidFill>
                  <a:srgbClr val="92D050"/>
                </a:solidFill>
              </a:rPr>
              <a:t/>
            </a:r>
            <a:br>
              <a:rPr lang="en-US" b="1" dirty="0">
                <a:solidFill>
                  <a:srgbClr val="92D050"/>
                </a:solidFill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938EC-6472-4661-9550-81C2E0848A88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8" name="Picture 6" descr="Image result for bat flying 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059" y="2209800"/>
            <a:ext cx="5234183" cy="3276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88149" y="271272"/>
            <a:ext cx="9372600" cy="1252728"/>
          </a:xfrm>
          <a:prstGeom prst="rect">
            <a:avLst/>
          </a:prstGeom>
        </p:spPr>
        <p:txBody>
          <a:bodyPr vert="horz" lIns="91440" rIns="45720" rtlCol="0" anchor="ctr">
            <a:normAutofit fontScale="975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lvl="0" algn="ctr">
              <a:spcBef>
                <a:spcPct val="0"/>
              </a:spcBef>
              <a:defRPr/>
            </a:pPr>
            <a:endParaRPr lang="en-US" sz="4800" b="1" dirty="0">
              <a:solidFill>
                <a:srgbClr val="92D05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5809565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Soman</a:t>
            </a:r>
            <a:r>
              <a:rPr lang="en-US" sz="1800" dirty="0"/>
              <a:t>, K., </a:t>
            </a:r>
            <a:r>
              <a:rPr lang="en-US" sz="1800" dirty="0" err="1"/>
              <a:t>Chakravarthy</a:t>
            </a:r>
            <a:r>
              <a:rPr lang="en-US" sz="1800" dirty="0"/>
              <a:t>, S., &amp; </a:t>
            </a:r>
            <a:r>
              <a:rPr lang="en-US" sz="1800" dirty="0" err="1"/>
              <a:t>Yartsev</a:t>
            </a:r>
            <a:r>
              <a:rPr lang="en-US" sz="1800" dirty="0"/>
              <a:t>, M</a:t>
            </a:r>
            <a:r>
              <a:rPr lang="en-US" sz="1800" dirty="0" smtClean="0"/>
              <a:t>., </a:t>
            </a:r>
            <a:r>
              <a:rPr lang="en-US" dirty="0"/>
              <a:t>Nature </a:t>
            </a:r>
            <a:r>
              <a:rPr lang="en-US" dirty="0" smtClean="0"/>
              <a:t>Communications </a:t>
            </a:r>
            <a:r>
              <a:rPr lang="en-US" sz="1800" dirty="0" smtClean="0"/>
              <a:t>(2018</a:t>
            </a:r>
            <a:r>
              <a:rPr lang="en-US" sz="18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7078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3D Place cells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B58B-331E-4554-A0B9-6F8FC18C0887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17" y="1536192"/>
            <a:ext cx="3155596" cy="2545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1536192"/>
            <a:ext cx="3200400" cy="257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1514158"/>
            <a:ext cx="3200400" cy="257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940587" y="4419600"/>
            <a:ext cx="632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b="1" dirty="0" smtClean="0"/>
              <a:t>Coding for the volume of space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Isotropic in its shape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Uniformly distributed across the space</a:t>
            </a:r>
          </a:p>
          <a:p>
            <a:pPr>
              <a:buFont typeface="Arial" charset="0"/>
              <a:buChar char="•"/>
            </a:pPr>
            <a:r>
              <a:rPr lang="en-US" sz="2400" b="1" dirty="0" smtClean="0"/>
              <a:t>Absence of theta rhythm in </a:t>
            </a:r>
            <a:r>
              <a:rPr lang="en-US" sz="2400" b="1" dirty="0" err="1" smtClean="0"/>
              <a:t>hippocampal</a:t>
            </a:r>
            <a:r>
              <a:rPr lang="en-US" sz="2400" b="1" dirty="0" smtClean="0"/>
              <a:t> LFP</a:t>
            </a:r>
            <a:endParaRPr lang="en-US" sz="2400" b="1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191000"/>
            <a:ext cx="3124200" cy="177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371600" y="632013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Yartsev</a:t>
            </a:r>
            <a:r>
              <a:rPr lang="en-US" sz="1200" dirty="0" smtClean="0"/>
              <a:t>, Michael M., and </a:t>
            </a:r>
            <a:r>
              <a:rPr lang="en-US" sz="1200" dirty="0" err="1" smtClean="0"/>
              <a:t>Nachum</a:t>
            </a:r>
            <a:r>
              <a:rPr lang="en-US" sz="1200" dirty="0" smtClean="0"/>
              <a:t> </a:t>
            </a:r>
            <a:r>
              <a:rPr lang="en-US" sz="1200" dirty="0" err="1" smtClean="0"/>
              <a:t>Ulanovsky</a:t>
            </a:r>
            <a:r>
              <a:rPr lang="en-US" sz="1200" dirty="0" smtClean="0"/>
              <a:t>. "Representation of three-dimensional space in the hippocampus</a:t>
            </a:r>
          </a:p>
          <a:p>
            <a:r>
              <a:rPr lang="en-US" sz="1200" dirty="0" smtClean="0"/>
              <a:t>of flying bats." </a:t>
            </a:r>
            <a:r>
              <a:rPr lang="en-US" sz="1200" i="1" dirty="0" smtClean="0"/>
              <a:t>Science</a:t>
            </a:r>
            <a:r>
              <a:rPr lang="en-US" sz="1200" dirty="0" smtClean="0"/>
              <a:t> 340.6130 (2013): 367-372.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3341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Model architecture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B58B-331E-4554-A0B9-6F8FC18C0887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63" name="Rectangle 62"/>
          <p:cNvSpPr/>
          <p:nvPr/>
        </p:nvSpPr>
        <p:spPr>
          <a:xfrm rot="16200000">
            <a:off x="5551580" y="609599"/>
            <a:ext cx="4572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16200000">
            <a:off x="4827680" y="1638299"/>
            <a:ext cx="152400" cy="2286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16200000">
            <a:off x="5284880" y="1638299"/>
            <a:ext cx="152400" cy="2286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16200000">
            <a:off x="5687914" y="1637380"/>
            <a:ext cx="152400" cy="2286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16200000">
            <a:off x="6101046" y="1627282"/>
            <a:ext cx="152400" cy="2286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16200000">
            <a:off x="6558246" y="1627282"/>
            <a:ext cx="152400" cy="2286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109"/>
          <p:cNvGrpSpPr/>
          <p:nvPr/>
        </p:nvGrpSpPr>
        <p:grpSpPr>
          <a:xfrm rot="16200000">
            <a:off x="4833189" y="1708991"/>
            <a:ext cx="1981200" cy="5421217"/>
            <a:chOff x="3124200" y="827183"/>
            <a:chExt cx="1981200" cy="5421217"/>
          </a:xfrm>
        </p:grpSpPr>
        <p:sp>
          <p:nvSpPr>
            <p:cNvPr id="83" name="Rectangle 82"/>
            <p:cNvSpPr/>
            <p:nvPr/>
          </p:nvSpPr>
          <p:spPr>
            <a:xfrm>
              <a:off x="4648200" y="3962400"/>
              <a:ext cx="457200" cy="2286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75"/>
            <p:cNvGrpSpPr/>
            <p:nvPr/>
          </p:nvGrpSpPr>
          <p:grpSpPr>
            <a:xfrm>
              <a:off x="3124200" y="3951383"/>
              <a:ext cx="457200" cy="2286000"/>
              <a:chOff x="3124200" y="3951383"/>
              <a:chExt cx="457200" cy="2286000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124200" y="3951383"/>
                <a:ext cx="457200" cy="2286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276600" y="4125817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276600" y="4583017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277519" y="4986051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3287617" y="5399183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3287617" y="5856383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Oval 84"/>
            <p:cNvSpPr/>
            <p:nvPr/>
          </p:nvSpPr>
          <p:spPr>
            <a:xfrm>
              <a:off x="4811617" y="4147851"/>
              <a:ext cx="152400" cy="2286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4811617" y="4605051"/>
              <a:ext cx="152400" cy="2286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26"/>
            <p:cNvSpPr/>
            <p:nvPr/>
          </p:nvSpPr>
          <p:spPr>
            <a:xfrm>
              <a:off x="4812536" y="5008085"/>
              <a:ext cx="152400" cy="2286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822634" y="5421217"/>
              <a:ext cx="152400" cy="2286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22634" y="5878417"/>
              <a:ext cx="152400" cy="2286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76"/>
            <p:cNvGrpSpPr/>
            <p:nvPr/>
          </p:nvGrpSpPr>
          <p:grpSpPr>
            <a:xfrm>
              <a:off x="3124200" y="827183"/>
              <a:ext cx="1981200" cy="2286000"/>
              <a:chOff x="3124200" y="827183"/>
              <a:chExt cx="1981200" cy="2286000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3124200" y="827183"/>
                <a:ext cx="457200" cy="2286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648200" y="827183"/>
                <a:ext cx="457200" cy="2286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8"/>
              <p:cNvSpPr/>
              <p:nvPr/>
            </p:nvSpPr>
            <p:spPr>
              <a:xfrm>
                <a:off x="3265583" y="979583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3265583" y="1436783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3266502" y="1839817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3276600" y="2252949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3276600" y="2710149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4811617" y="979583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4811617" y="1436783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4812536" y="1839817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822634" y="2252949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822634" y="2710149"/>
                <a:ext cx="152400" cy="2286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3" idx="2"/>
              </p:cNvCxnSpPr>
              <p:nvPr/>
            </p:nvCxnSpPr>
            <p:spPr>
              <a:xfrm>
                <a:off x="3417983" y="1093883"/>
                <a:ext cx="1393634" cy="15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>
                <a:off x="3429000" y="1554544"/>
                <a:ext cx="1393634" cy="15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>
                <a:off x="3429000" y="1954117"/>
                <a:ext cx="1393634" cy="15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3429000" y="2359693"/>
                <a:ext cx="1393634" cy="15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>
                <a:off x="3440017" y="2828829"/>
                <a:ext cx="1393634" cy="15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/>
            <p:cNvCxnSpPr/>
            <p:nvPr/>
          </p:nvCxnSpPr>
          <p:spPr>
            <a:xfrm>
              <a:off x="3429000" y="4261232"/>
              <a:ext cx="1393634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428081" y="4713383"/>
              <a:ext cx="1393634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3417983" y="5121466"/>
              <a:ext cx="1393634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3429000" y="5527042"/>
              <a:ext cx="1393634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3429000" y="5974144"/>
              <a:ext cx="1393634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/>
          <p:cNvCxnSpPr/>
          <p:nvPr/>
        </p:nvCxnSpPr>
        <p:spPr>
          <a:xfrm rot="10800000" flipH="1">
            <a:off x="3603431" y="2003233"/>
            <a:ext cx="1447800" cy="1447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6542180" y="1981199"/>
            <a:ext cx="1752600" cy="1447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10800000" flipH="1">
            <a:off x="5094380" y="1981199"/>
            <a:ext cx="1524000" cy="1447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5018180" y="2057399"/>
            <a:ext cx="1524000" cy="1371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97" idx="3"/>
            <a:endCxn id="63" idx="1"/>
          </p:cNvCxnSpPr>
          <p:nvPr/>
        </p:nvCxnSpPr>
        <p:spPr>
          <a:xfrm rot="16200000">
            <a:off x="4294280" y="1943099"/>
            <a:ext cx="1447800" cy="1524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83" idx="3"/>
            <a:endCxn id="63" idx="1"/>
          </p:cNvCxnSpPr>
          <p:nvPr/>
        </p:nvCxnSpPr>
        <p:spPr>
          <a:xfrm rot="16200000" flipV="1">
            <a:off x="5861889" y="1899490"/>
            <a:ext cx="1447800" cy="161121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 rot="16200000">
            <a:off x="5464824" y="10556"/>
            <a:ext cx="838198" cy="5084285"/>
          </a:xfrm>
          <a:prstGeom prst="rect">
            <a:avLst/>
          </a:prstGeom>
          <a:solidFill>
            <a:srgbClr val="92D050">
              <a:alpha val="1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17630" y="2153199"/>
            <a:ext cx="1622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PCA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weights</a:t>
            </a:r>
          </a:p>
          <a:p>
            <a:pPr algn="ctr"/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8" name="Right Arrow 77"/>
          <p:cNvSpPr/>
          <p:nvPr/>
        </p:nvSpPr>
        <p:spPr>
          <a:xfrm rot="16200000">
            <a:off x="3837080" y="5600699"/>
            <a:ext cx="838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 rot="16200000">
            <a:off x="6819897" y="5600699"/>
            <a:ext cx="838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 rot="16200000">
            <a:off x="4076699" y="1028698"/>
            <a:ext cx="990600" cy="82295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352796" y="6238302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Azimuth angle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705596" y="6243934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Pitch angle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33397" y="467915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Direction encoding stage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 rot="16200000">
            <a:off x="4076699" y="-342901"/>
            <a:ext cx="990600" cy="8229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533397" y="3360002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Low frequency oscillatory stage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 rot="16200000">
            <a:off x="3771899" y="-1866902"/>
            <a:ext cx="1600197" cy="82295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485897" y="1759803"/>
            <a:ext cx="332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Spatial cell</a:t>
            </a: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stage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 rot="5400000">
            <a:off x="5295897" y="5167249"/>
            <a:ext cx="990600" cy="158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rot="5400000">
            <a:off x="5296691" y="3806730"/>
            <a:ext cx="990600" cy="158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04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1" grpId="0"/>
      <p:bldP spid="82" grpId="0"/>
      <p:bldP spid="119" grpId="0"/>
      <p:bldP spid="120" grpId="0" animBg="1"/>
      <p:bldP spid="121" grpId="0"/>
      <p:bldP spid="122" grpId="0" animBg="1"/>
      <p:bldP spid="12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Place cells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B58B-331E-4554-A0B9-6F8FC18C0887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5" name="Picture 3" descr="C:\Users\Kartik\Dropbox\IIT_Lab\MATLAB files\spatial model\polygon visual space\som+cann_model\3D space results\model_exp_parallel\place cell 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4135" y="1590009"/>
            <a:ext cx="3657601" cy="2362674"/>
          </a:xfrm>
          <a:prstGeom prst="rect">
            <a:avLst/>
          </a:prstGeom>
          <a:noFill/>
        </p:spPr>
      </p:pic>
      <p:pic>
        <p:nvPicPr>
          <p:cNvPr id="6" name="Picture 4" descr="C:\Users\Kartik\Dropbox\IIT_Lab\MATLAB files\spatial model\polygon visual space\som+cann_model\3D space results\model_exp_parallel\place cell 1_XY.tif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" y="3733800"/>
            <a:ext cx="2898648" cy="2165784"/>
          </a:xfrm>
          <a:prstGeom prst="rect">
            <a:avLst/>
          </a:prstGeom>
          <a:noFill/>
        </p:spPr>
      </p:pic>
      <p:pic>
        <p:nvPicPr>
          <p:cNvPr id="7" name="Picture 5" descr="C:\Users\Kartik\Dropbox\IIT_Lab\MATLAB files\spatial model\polygon visual space\som+cann_model\3D space results\model_exp_parallel\place cell 1_YZ.tif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1800" y="3725220"/>
            <a:ext cx="2898648" cy="2167128"/>
          </a:xfrm>
          <a:prstGeom prst="rect">
            <a:avLst/>
          </a:prstGeom>
          <a:noFill/>
        </p:spPr>
      </p:pic>
      <p:pic>
        <p:nvPicPr>
          <p:cNvPr id="8" name="Picture 6" descr="C:\Users\Kartik\Dropbox\IIT_Lab\MATLAB files\spatial model\polygon visual space\som+cann_model\3D space results\model_exp_parallel\place cell 1_XZ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67400" y="3729696"/>
            <a:ext cx="2894664" cy="21671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372536" y="599863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44336" y="600085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YZ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7536" y="600528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XZ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184046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Place cell 1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9767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“Plane” cells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B58B-331E-4554-A0B9-6F8FC18C0887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5" name="Picture 4" descr="C:\Users\User\Dropbox\IIT_Lab\MATLAB files\spatial model\polygon visual space\som+cann_model\3D space results\model_exp_parallel\plane coding cell 2.tif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295400"/>
            <a:ext cx="3648456" cy="2359152"/>
          </a:xfrm>
          <a:prstGeom prst="rect">
            <a:avLst/>
          </a:prstGeom>
          <a:noFill/>
        </p:spPr>
      </p:pic>
      <p:pic>
        <p:nvPicPr>
          <p:cNvPr id="6" name="Picture 5" descr="C:\Users\User\Dropbox\IIT_Lab\MATLAB files\spatial model\polygon visual space\som+cann_model\3D space results\model_exp_parallel\plane coding cell 2_XY.tif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47" y="3654552"/>
            <a:ext cx="2898648" cy="2167128"/>
          </a:xfrm>
          <a:prstGeom prst="rect">
            <a:avLst/>
          </a:prstGeom>
          <a:noFill/>
        </p:spPr>
      </p:pic>
      <p:pic>
        <p:nvPicPr>
          <p:cNvPr id="7" name="Picture 6" descr="C:\Users\User\Dropbox\IIT_Lab\MATLAB files\spatial model\polygon visual space\som+cann_model\3D space results\model_exp_parallel\plane coding cell 2_XZ.tif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1448" y="3667129"/>
            <a:ext cx="2898648" cy="2167128"/>
          </a:xfrm>
          <a:prstGeom prst="rect">
            <a:avLst/>
          </a:prstGeom>
          <a:noFill/>
        </p:spPr>
      </p:pic>
      <p:pic>
        <p:nvPicPr>
          <p:cNvPr id="8" name="Picture 7" descr="C:\Users\User\Dropbox\IIT_Lab\MATLAB files\spatial model\polygon visual space\som+cann_model\3D space results\model_exp_parallel\plane coding cell 2_YZ.tif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62800" y="3654552"/>
            <a:ext cx="2898648" cy="21671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176051" y="602045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13034" y="6031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YZ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86600" y="6031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22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“Stack” cells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B58B-331E-4554-A0B9-6F8FC18C0887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5" name="Picture 2" descr="C:\Users\Kartik\Dropbox\IIT_Lab\MATLAB files\spatial model\polygon visual space\som+cann_model\3D space results\model_exp_parallel\multiple plane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9863" y="1219200"/>
            <a:ext cx="2743200" cy="1772005"/>
          </a:xfrm>
          <a:prstGeom prst="rect">
            <a:avLst/>
          </a:prstGeom>
          <a:noFill/>
        </p:spPr>
      </p:pic>
      <p:pic>
        <p:nvPicPr>
          <p:cNvPr id="6" name="Picture 3" descr="C:\Users\Kartik\Dropbox\IIT_Lab\MATLAB files\spatial model\polygon visual space\som+cann_model\3D space results\model_exp_parallel\multiple plane_XY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317" y="3044850"/>
            <a:ext cx="1905000" cy="1426203"/>
          </a:xfrm>
          <a:prstGeom prst="rect">
            <a:avLst/>
          </a:prstGeom>
          <a:noFill/>
        </p:spPr>
      </p:pic>
      <p:pic>
        <p:nvPicPr>
          <p:cNvPr id="7" name="Picture 4" descr="C:\Users\Kartik\Dropbox\IIT_Lab\MATLAB files\spatial model\polygon visual space\som+cann_model\3D space results\model_exp_parallel\multiple plane_YZ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062605"/>
            <a:ext cx="1905348" cy="1426464"/>
          </a:xfrm>
          <a:prstGeom prst="rect">
            <a:avLst/>
          </a:prstGeom>
          <a:noFill/>
        </p:spPr>
      </p:pic>
      <p:pic>
        <p:nvPicPr>
          <p:cNvPr id="8" name="Picture 5" descr="C:\Users\Kartik\Dropbox\IIT_Lab\MATLAB files\spatial model\polygon visual space\som+cann_model\3D space results\model_exp_parallel\multiple plane_XZ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2852" y="3062605"/>
            <a:ext cx="1905348" cy="142646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52251" y="445411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89234" y="446513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YZ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162800" y="446513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XZ</a:t>
            </a:r>
            <a:endParaRPr lang="en-US" b="1" dirty="0"/>
          </a:p>
        </p:txBody>
      </p:sp>
      <p:pic>
        <p:nvPicPr>
          <p:cNvPr id="12" name="Picture 7" descr="C:\Users\Kartik\Dropbox\IIT_Lab\MATLAB files\spatial model\polygon visual space\som+cann_model\3D space results\model_exp_parallel\multiple plane_plane fit.t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09800" y="5155208"/>
            <a:ext cx="2400126" cy="155039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410200" y="5181600"/>
            <a:ext cx="327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Goodness of Fit</a:t>
            </a:r>
          </a:p>
          <a:p>
            <a:r>
              <a:rPr lang="en-US" sz="2000" b="1" dirty="0" smtClean="0"/>
              <a:t>R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= 0.7484 (upper plane)</a:t>
            </a:r>
          </a:p>
          <a:p>
            <a:r>
              <a:rPr lang="en-US" sz="2000" b="1" dirty="0" smtClean="0"/>
              <a:t>R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= 0.8206 (lower plane)</a:t>
            </a:r>
            <a:endParaRPr lang="en-US" sz="2000" b="1" baseline="30000" dirty="0" smtClean="0"/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4164460" y="5665340"/>
            <a:ext cx="1469836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4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Summary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82268" y="1775191"/>
            <a:ext cx="8229600" cy="4625609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First network level modeling approach to 3D spatial navigation.</a:t>
            </a: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Model captured the empirically reported 3D place cells.</a:t>
            </a: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Model predicted the existence of </a:t>
            </a:r>
            <a:r>
              <a:rPr lang="en-US" sz="2400" u="sng" dirty="0" smtClean="0">
                <a:solidFill>
                  <a:schemeClr val="accent1">
                    <a:lumMod val="50000"/>
                  </a:schemeClr>
                </a:solidFill>
              </a:rPr>
              <a:t>new cell types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: Plane cells and Stack cells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B58B-331E-4554-A0B9-6F8FC18C0887}" type="datetime1">
              <a:rPr lang="en-US" smtClean="0"/>
              <a:pPr/>
              <a:t>5/29/2020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5A1D2-F84C-4E32-B98C-A5274985F1BE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" name="Picture 5" descr="Image result for neurons 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-2117075" y="3542841"/>
            <a:ext cx="5453349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721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Ahead…</a:t>
            </a:r>
            <a:endParaRPr lang="en-US" dirty="0"/>
          </a:p>
        </p:txBody>
      </p:sp>
      <p:pic>
        <p:nvPicPr>
          <p:cNvPr id="2050" name="Picture 2" descr="Road Ahead Stock Photos And Images - 123R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600200"/>
            <a:ext cx="69723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89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Architecture of a Radio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00600" y="1981200"/>
            <a:ext cx="1597958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10249" y="2221468"/>
            <a:ext cx="166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Demodulator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114800" y="2118935"/>
            <a:ext cx="685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62800" y="1946397"/>
            <a:ext cx="1371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37973" y="2191250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Amplifier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43200" y="1956043"/>
            <a:ext cx="1371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35398" y="2090077"/>
            <a:ext cx="78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Tuner </a:t>
            </a:r>
          </a:p>
          <a:p>
            <a:pPr algn="ctr"/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6400800" y="2133600"/>
            <a:ext cx="685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7632607" y="284825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2057400" y="2161281"/>
            <a:ext cx="685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74" y="3893030"/>
            <a:ext cx="2202131" cy="220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0219"/>
            <a:ext cx="1681162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09600" y="3840423"/>
            <a:ext cx="124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Antenna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206848" y="6264130"/>
            <a:ext cx="1179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Speaker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492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90700" y="685800"/>
            <a:ext cx="617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5">
                    <a:lumMod val="75000"/>
                  </a:schemeClr>
                </a:solidFill>
              </a:rPr>
              <a:t>NEUROSCIENCE EDUCATION</a:t>
            </a:r>
            <a:endParaRPr lang="en-US" sz="4000" b="1" u="sng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8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8592" y="2046902"/>
            <a:ext cx="3071812" cy="341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3800" y="1736785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31093" y="5486400"/>
            <a:ext cx="10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33400"/>
            <a:ext cx="4593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“Principles first” Approach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623467" y="4572000"/>
            <a:ext cx="10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5352" y="4549632"/>
            <a:ext cx="10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62" y="0"/>
            <a:ext cx="454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989946"/>
            <a:ext cx="1981200" cy="2991223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 rot="15913940">
            <a:off x="245614" y="1919026"/>
            <a:ext cx="2800366" cy="3077795"/>
          </a:xfrm>
          <a:prstGeom prst="cloudCallou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81000" y="2590800"/>
            <a:ext cx="2438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</a:t>
            </a:r>
          </a:p>
          <a:p>
            <a:pPr algn="ctr"/>
            <a:r>
              <a:rPr lang="en-US" sz="2400" dirty="0" smtClean="0"/>
              <a:t>Medicine/Biology</a:t>
            </a:r>
          </a:p>
          <a:p>
            <a:pPr algn="ctr"/>
            <a:r>
              <a:rPr lang="en-US" sz="2400" dirty="0" smtClean="0"/>
              <a:t>Community.</a:t>
            </a:r>
          </a:p>
          <a:p>
            <a:pPr algn="ctr"/>
            <a:r>
              <a:rPr lang="en-US" sz="2400" dirty="0" smtClean="0"/>
              <a:t>Without math</a:t>
            </a:r>
            <a:endParaRPr lang="en-IN" sz="2400" dirty="0"/>
          </a:p>
        </p:txBody>
      </p:sp>
      <p:sp>
        <p:nvSpPr>
          <p:cNvPr id="6" name="Rounded Rectangular Callout 5"/>
          <p:cNvSpPr/>
          <p:nvPr/>
        </p:nvSpPr>
        <p:spPr>
          <a:xfrm rot="5400000">
            <a:off x="6385543" y="2612459"/>
            <a:ext cx="2536368" cy="2201054"/>
          </a:xfrm>
          <a:prstGeom prst="wedgeRoundRectCallout">
            <a:avLst>
              <a:gd name="adj1" fmla="val 4566"/>
              <a:gd name="adj2" fmla="val 112798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 flipH="1">
            <a:off x="6814457" y="2541784"/>
            <a:ext cx="1678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</a:t>
            </a:r>
          </a:p>
          <a:p>
            <a:pPr algn="ctr"/>
            <a:r>
              <a:rPr lang="en-US" sz="2400" dirty="0" smtClean="0"/>
              <a:t>Engineers/</a:t>
            </a:r>
          </a:p>
          <a:p>
            <a:pPr algn="ctr"/>
            <a:r>
              <a:rPr lang="en-US" sz="2400" dirty="0" smtClean="0"/>
              <a:t>Physicists</a:t>
            </a:r>
          </a:p>
          <a:p>
            <a:pPr algn="ctr"/>
            <a:r>
              <a:rPr lang="en-US" sz="2400" dirty="0" smtClean="0"/>
              <a:t>Without</a:t>
            </a:r>
          </a:p>
          <a:p>
            <a:pPr algn="ctr"/>
            <a:r>
              <a:rPr lang="en-US" sz="2400" dirty="0" smtClean="0"/>
              <a:t>Biology jargon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346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1. Brain ideas through the centuries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2. Brain – through the </a:t>
            </a:r>
            <a:r>
              <a:rPr lang="en-US" dirty="0" err="1"/>
              <a:t>aeons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3. The world at the level of a neuron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4. Networks that learn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5. Memories and holograms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6. Maps, maps everywhere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7. Pathways of Light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8. Feeling the world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9. Life in motion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10. Circuits of emotion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11. A gossamer of words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12. The stuff that minds are made of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452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/>
              <a:t>NPTEL COURSE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DEMYSTIFYING THE BRAIN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43842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3673" y="2819400"/>
            <a:ext cx="7772400" cy="1362075"/>
          </a:xfrm>
        </p:spPr>
        <p:txBody>
          <a:bodyPr/>
          <a:lstStyle/>
          <a:p>
            <a:pPr algn="ctr"/>
            <a:r>
              <a:rPr lang="en-US" dirty="0" smtClean="0"/>
              <a:t>AN APPROACH TO BRAIN </a:t>
            </a:r>
            <a:r>
              <a:rPr lang="en-US" dirty="0" err="1" smtClean="0"/>
              <a:t>modelLiNG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90600" y="304800"/>
            <a:ext cx="7772400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4273" y="4343400"/>
            <a:ext cx="5791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SIMPLIFY 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- UNIFY - APPLY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0700" y="685800"/>
            <a:ext cx="617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5">
                    <a:lumMod val="75000"/>
                  </a:schemeClr>
                </a:solidFill>
              </a:rPr>
              <a:t>NEUROSCIENCE RESEARCH</a:t>
            </a:r>
            <a:endParaRPr lang="en-US" sz="4000" b="1" u="sng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3400"/>
            <a:ext cx="7919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SIMPLIFY: Simplify the model to the point that any further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simplification will make the model absurd.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2765734" cy="273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96458"/>
            <a:ext cx="2246271" cy="299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137804" y="3149418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2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3400"/>
            <a:ext cx="6607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UNIFY: Explain a wide range of experimental data</a:t>
            </a:r>
          </a:p>
          <a:p>
            <a:r>
              <a:rPr lang="en-US" sz="2400" dirty="0" smtClean="0"/>
              <a:t> using the same model</a:t>
            </a:r>
            <a:endParaRPr 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52600"/>
            <a:ext cx="1190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52600"/>
            <a:ext cx="1800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92" y="4572000"/>
            <a:ext cx="17780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05" y="4679156"/>
            <a:ext cx="1718972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76" y="3119438"/>
            <a:ext cx="122396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5336382" y="2943225"/>
            <a:ext cx="397668" cy="257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2825" y="4288632"/>
            <a:ext cx="491593" cy="2833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07392" y="2967037"/>
            <a:ext cx="477284" cy="257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89948" y="4343400"/>
            <a:ext cx="397668" cy="3357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9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3400"/>
            <a:ext cx="764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APPLY:  Using the unified model develop applications in…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4267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494" y="3810000"/>
            <a:ext cx="4049317" cy="269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2537950">
            <a:off x="3537988" y="2567563"/>
            <a:ext cx="484632" cy="97840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8992984">
            <a:off x="5351779" y="2547191"/>
            <a:ext cx="484632" cy="978408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3914" y="2302183"/>
            <a:ext cx="3329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CLINICAL NEUROSCIENCE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775939" y="2301019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ENGINEERING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81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5482</TotalTime>
  <Words>2316</Words>
  <Application>Microsoft Office PowerPoint</Application>
  <PresentationFormat>On-screen Show (4:3)</PresentationFormat>
  <Paragraphs>705</Paragraphs>
  <Slides>103</Slides>
  <Notes>18</Notes>
  <HiddenSlides>0</HiddenSlides>
  <MMClips>1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21" baseType="lpstr">
      <vt:lpstr>Arial Unicode MS</vt:lpstr>
      <vt:lpstr>MS Gothic</vt:lpstr>
      <vt:lpstr>宋体</vt:lpstr>
      <vt:lpstr>Adobe Arabic</vt:lpstr>
      <vt:lpstr>Agency FB</vt:lpstr>
      <vt:lpstr>Arial</vt:lpstr>
      <vt:lpstr>Calibri</vt:lpstr>
      <vt:lpstr>Franklin Gothic Book</vt:lpstr>
      <vt:lpstr>Microsoft Sans Serif</vt:lpstr>
      <vt:lpstr>Perpetua</vt:lpstr>
      <vt:lpstr>Samarkan</vt:lpstr>
      <vt:lpstr>Symbol</vt:lpstr>
      <vt:lpstr>Times</vt:lpstr>
      <vt:lpstr>Times New Roman</vt:lpstr>
      <vt:lpstr>Verdana</vt:lpstr>
      <vt:lpstr>Wingdings</vt:lpstr>
      <vt:lpstr>Office Theme</vt:lpstr>
      <vt:lpstr>Equation.DSMT4</vt:lpstr>
      <vt:lpstr>SIMPLIFYING THE BRAIN: A Vision for Neuroscience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a biologist fix a radio?</vt:lpstr>
      <vt:lpstr>PowerPoint Presentation</vt:lpstr>
      <vt:lpstr>Architecture of a Radio</vt:lpstr>
      <vt:lpstr>PowerPoint Presentation</vt:lpstr>
      <vt:lpstr>DATA in modern world</vt:lpstr>
      <vt:lpstr>Neurons come in different Shapes</vt:lpstr>
      <vt:lpstr>Neuromorph</vt:lpstr>
      <vt:lpstr>The Connectome Project</vt:lpstr>
      <vt:lpstr>Human Connectome Project</vt:lpstr>
      <vt:lpstr>Why Connectome?</vt:lpstr>
      <vt:lpstr>PowerPoint Presentation</vt:lpstr>
      <vt:lpstr>Analogy from  the History of Astronomy</vt:lpstr>
      <vt:lpstr>The Problem with Computational Modeling</vt:lpstr>
      <vt:lpstr>Neuroscience is … theory weak</vt:lpstr>
      <vt:lpstr>4. The Problem of Reductionism</vt:lpstr>
      <vt:lpstr>Engineering doesn’t work that way</vt:lpstr>
      <vt:lpstr>And therefore there is… Disproportionate Development</vt:lpstr>
      <vt:lpstr>Lack of good theories of Multifactorial Diseases</vt:lpstr>
      <vt:lpstr>Contemporary Neuroscience</vt:lpstr>
      <vt:lpstr>There is a need to develop  simplified models,  embodying the right abstraction, the way it is done in  physics and engineering</vt:lpstr>
      <vt:lpstr>Two examples of  Research@CNS Lab,  IIT Madras</vt:lpstr>
      <vt:lpstr>Cortex - Subcortex</vt:lpstr>
      <vt:lpstr> Modeling the Basal Ganglia  </vt:lpstr>
      <vt:lpstr>Basal Ganglia and Reward Based Learning</vt:lpstr>
      <vt:lpstr>PowerPoint Presentation</vt:lpstr>
      <vt:lpstr> BASAL GANGLIA FUNCTIONS</vt:lpstr>
      <vt:lpstr>PowerPoint Presentation</vt:lpstr>
      <vt:lpstr>PowerPoint Presentation</vt:lpstr>
      <vt:lpstr>The Classical View of BG Function</vt:lpstr>
      <vt:lpstr>The Direct &amp; Indirect Pathways</vt:lpstr>
      <vt:lpstr>Dopamine (DA) for fun</vt:lpstr>
      <vt:lpstr>Rewards and Learning by Reinforcement</vt:lpstr>
      <vt:lpstr>Basal Ganglia and Reward Based Learning</vt:lpstr>
      <vt:lpstr>DOPAMINE AS A REWARD-RELATED SIGNAL</vt:lpstr>
      <vt:lpstr>BG and Action selection</vt:lpstr>
      <vt:lpstr>BG and Action selection</vt:lpstr>
      <vt:lpstr>BG and Action selection</vt:lpstr>
      <vt:lpstr>BG and Action selection</vt:lpstr>
      <vt:lpstr>BG and Action selection</vt:lpstr>
      <vt:lpstr>BG and Action selection</vt:lpstr>
      <vt:lpstr>BG and Action selection</vt:lpstr>
      <vt:lpstr>BG and Action selection</vt:lpstr>
      <vt:lpstr>The need for exploration</vt:lpstr>
      <vt:lpstr>Components of reinforcement learning</vt:lpstr>
      <vt:lpstr>RL components in basal ganglia</vt:lpstr>
      <vt:lpstr>The Classical View of BG:  The GO/NOGO model </vt:lpstr>
      <vt:lpstr>The Direct &amp; Indirect Pathways</vt:lpstr>
      <vt:lpstr>An alternative View of BG:  The GO/EXPLORE/NOGO model </vt:lpstr>
      <vt:lpstr>A simple model of basal ganglia</vt:lpstr>
      <vt:lpstr>A Schematic of the Model</vt:lpstr>
      <vt:lpstr>PowerPoint Presentation</vt:lpstr>
      <vt:lpstr>PowerPoint Presentation</vt:lpstr>
      <vt:lpstr>PowerPoint Presentation</vt:lpstr>
      <vt:lpstr>Summation at GPi </vt:lpstr>
      <vt:lpstr>PowerPoint Presentation</vt:lpstr>
      <vt:lpstr>PowerPoint Presentation</vt:lpstr>
      <vt:lpstr>PowerPoint Presentation</vt:lpstr>
      <vt:lpstr>PowerPoint Presentation</vt:lpstr>
      <vt:lpstr>The Three Regimes of BG dynamics</vt:lpstr>
      <vt:lpstr>Modeling the motor functions of BG</vt:lpstr>
      <vt:lpstr>PowerPoint Presentation</vt:lpstr>
      <vt:lpstr>A Biologically plausible  computational model of Hippocampal Spatial cells</vt:lpstr>
      <vt:lpstr>PowerPoint Presentation</vt:lpstr>
      <vt:lpstr>PowerPoint Presentation</vt:lpstr>
      <vt:lpstr>Where is the spatial map of the world  in the brain?</vt:lpstr>
      <vt:lpstr>Organization of Hippocampus</vt:lpstr>
      <vt:lpstr>PowerPoint Presentation</vt:lpstr>
      <vt:lpstr>Neural correlates of navigation</vt:lpstr>
      <vt:lpstr>Place cells</vt:lpstr>
      <vt:lpstr>PowerPoint Presentation</vt:lpstr>
      <vt:lpstr>-Network architecture-</vt:lpstr>
      <vt:lpstr>-Results-</vt:lpstr>
      <vt:lpstr>Model architecture</vt:lpstr>
      <vt:lpstr>Spatial representations of LAHNSC neurons</vt:lpstr>
      <vt:lpstr>Spatial representations of LAHNPC neurons</vt:lpstr>
      <vt:lpstr>3D navigation in Bats - A Computational model </vt:lpstr>
      <vt:lpstr>3D Place cells</vt:lpstr>
      <vt:lpstr>Model architecture</vt:lpstr>
      <vt:lpstr>Place cells</vt:lpstr>
      <vt:lpstr>“Plane” cells</vt:lpstr>
      <vt:lpstr>“Stack” cells</vt:lpstr>
      <vt:lpstr>Summary</vt:lpstr>
      <vt:lpstr>The Road Ahead…</vt:lpstr>
      <vt:lpstr>PowerPoint Presentation</vt:lpstr>
      <vt:lpstr>PowerPoint Presentation</vt:lpstr>
      <vt:lpstr>PowerPoint Presentation</vt:lpstr>
      <vt:lpstr>PowerPoint Presentation</vt:lpstr>
      <vt:lpstr>Table of Contents</vt:lpstr>
      <vt:lpstr>NPTEL COURSE DEMYSTIFYING THE BRAIN</vt:lpstr>
      <vt:lpstr>AN APPROACH TO BRAIN modelLiNG</vt:lpstr>
      <vt:lpstr>PowerPoint Presentation</vt:lpstr>
      <vt:lpstr>PowerPoint Presentation</vt:lpstr>
      <vt:lpstr>PowerPoint Presentation</vt:lpstr>
      <vt:lpstr>Modeling the Whole Brain</vt:lpstr>
      <vt:lpstr>PowerPoint Presentation</vt:lpstr>
      <vt:lpstr>INTEGRATED APPROACH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Simplifying Brain</dc:title>
  <dc:creator>VSRV LAB</dc:creator>
  <cp:lastModifiedBy>SRINIVASAN</cp:lastModifiedBy>
  <cp:revision>87</cp:revision>
  <dcterms:created xsi:type="dcterms:W3CDTF">2006-08-16T00:00:00Z</dcterms:created>
  <dcterms:modified xsi:type="dcterms:W3CDTF">2020-05-29T13:55:19Z</dcterms:modified>
</cp:coreProperties>
</file>